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3"/>
  </p:notesMasterIdLst>
  <p:sldIdLst>
    <p:sldId id="1004" r:id="rId2"/>
    <p:sldId id="1005" r:id="rId3"/>
    <p:sldId id="955" r:id="rId4"/>
    <p:sldId id="958" r:id="rId5"/>
    <p:sldId id="1006" r:id="rId6"/>
    <p:sldId id="1007" r:id="rId7"/>
    <p:sldId id="1008" r:id="rId8"/>
    <p:sldId id="1009" r:id="rId9"/>
    <p:sldId id="1010" r:id="rId10"/>
    <p:sldId id="1011" r:id="rId11"/>
    <p:sldId id="1012" r:id="rId12"/>
    <p:sldId id="1013" r:id="rId13"/>
    <p:sldId id="1014" r:id="rId14"/>
    <p:sldId id="1015" r:id="rId15"/>
    <p:sldId id="1016" r:id="rId16"/>
    <p:sldId id="259" r:id="rId17"/>
    <p:sldId id="959" r:id="rId18"/>
    <p:sldId id="258" r:id="rId19"/>
    <p:sldId id="1017" r:id="rId20"/>
    <p:sldId id="1019" r:id="rId21"/>
    <p:sldId id="1018" r:id="rId22"/>
    <p:sldId id="1020" r:id="rId23"/>
    <p:sldId id="1021" r:id="rId24"/>
    <p:sldId id="1022" r:id="rId25"/>
    <p:sldId id="1023" r:id="rId26"/>
    <p:sldId id="1024" r:id="rId27"/>
    <p:sldId id="1025" r:id="rId28"/>
    <p:sldId id="1026" r:id="rId29"/>
    <p:sldId id="1027" r:id="rId30"/>
    <p:sldId id="1028" r:id="rId31"/>
    <p:sldId id="1029" r:id="rId32"/>
    <p:sldId id="1030" r:id="rId33"/>
    <p:sldId id="1031" r:id="rId34"/>
    <p:sldId id="1033" r:id="rId35"/>
    <p:sldId id="1034" r:id="rId36"/>
    <p:sldId id="1052" r:id="rId37"/>
    <p:sldId id="1035" r:id="rId38"/>
    <p:sldId id="1036" r:id="rId39"/>
    <p:sldId id="1038" r:id="rId40"/>
    <p:sldId id="1040" r:id="rId41"/>
    <p:sldId id="1044" r:id="rId42"/>
    <p:sldId id="1045" r:id="rId43"/>
    <p:sldId id="1039" r:id="rId44"/>
    <p:sldId id="1041" r:id="rId45"/>
    <p:sldId id="1042" r:id="rId46"/>
    <p:sldId id="1043" r:id="rId47"/>
    <p:sldId id="338" r:id="rId48"/>
    <p:sldId id="342" r:id="rId49"/>
    <p:sldId id="343" r:id="rId50"/>
    <p:sldId id="344" r:id="rId51"/>
    <p:sldId id="345" r:id="rId52"/>
    <p:sldId id="347" r:id="rId53"/>
    <p:sldId id="348" r:id="rId54"/>
    <p:sldId id="349" r:id="rId55"/>
    <p:sldId id="351" r:id="rId56"/>
    <p:sldId id="1046" r:id="rId57"/>
    <p:sldId id="1047" r:id="rId58"/>
    <p:sldId id="1048" r:id="rId59"/>
    <p:sldId id="1049" r:id="rId60"/>
    <p:sldId id="1050" r:id="rId61"/>
    <p:sldId id="1051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 autoAdjust="0"/>
    <p:restoredTop sz="71030" autoAdjust="0"/>
  </p:normalViewPr>
  <p:slideViewPr>
    <p:cSldViewPr snapToGrid="0">
      <p:cViewPr varScale="1">
        <p:scale>
          <a:sx n="75" d="100"/>
          <a:sy n="75" d="100"/>
        </p:scale>
        <p:origin x="15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6FC9-5145-4534-E34B-32219517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D7819C-FC3C-AC35-E00B-B74E2CCB0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C35289-4EEF-840E-9B9E-E02AB76FF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이외에도 어떤 사례가 있을까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쉬운 실생활 예는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[</a:t>
            </a:r>
            <a:r>
              <a:rPr lang="ko-KR" altLang="en-US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주차장 빈자리 안내</a:t>
            </a: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주차구역마다 차량 감지 센서가 있어서 남은 자리 정보를 실시간으로 표시판이나 앱에 전달함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주차장 입구 전광판에서 잔여 자리 확인할 수 있는 것 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[</a:t>
            </a:r>
            <a:r>
              <a:rPr lang="ko-KR" altLang="en-US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반려동물 자동 </a:t>
            </a:r>
            <a:r>
              <a:rPr lang="ko-KR" altLang="en-US" b="1" i="0" dirty="0" err="1">
                <a:solidFill>
                  <a:srgbClr val="292A2D"/>
                </a:solidFill>
                <a:effectLst/>
                <a:latin typeface="+mn-ea"/>
                <a:ea typeface="+mn-ea"/>
              </a:rPr>
              <a:t>급식기</a:t>
            </a: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기기 안에 무게 센서와 모터가 있어서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일정 시간마다 자동으로 사료를 배출함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외출 중에도 앱에서 사료가 얼마나 남았는지 확인 가능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급여 시간 변경이나 원격 사료 투입도 가능함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[</a:t>
            </a:r>
            <a:r>
              <a:rPr lang="ko-KR" altLang="en-US" b="1" i="0" dirty="0" err="1">
                <a:solidFill>
                  <a:srgbClr val="292A2D"/>
                </a:solidFill>
                <a:effectLst/>
                <a:latin typeface="+mn-ea"/>
                <a:ea typeface="+mn-ea"/>
              </a:rPr>
              <a:t>스마트워치</a:t>
            </a:r>
            <a:r>
              <a:rPr lang="en-US" altLang="ko-KR" b="1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심박수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걸음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체온</a:t>
            </a:r>
            <a:r>
              <a:rPr lang="en-US" altLang="ko-KR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산소포화도 같은 것들을 센서로 실시간 측정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스마트폰이나 클라우드로 전송해 분석한 뒤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92A2D"/>
                </a:solidFill>
                <a:effectLst/>
                <a:latin typeface="+mn-ea"/>
                <a:ea typeface="+mn-ea"/>
              </a:rPr>
              <a:t>사용자에게 알림을 주는 구조</a:t>
            </a:r>
            <a:endParaRPr lang="en-US" altLang="ko-KR" b="0" i="0" dirty="0">
              <a:solidFill>
                <a:srgbClr val="292A2D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맑은 고딕" panose="020B0503020000020004" pitchFamily="50" charset="-127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C2FF5-0855-174C-EBA8-ADE14CEDC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8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DFA23-1E56-EE6F-4DAC-57E7BC7D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3B8A8A-4ACF-278C-D8B4-36C26D6BB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4E5C9-E347-8D30-50D7-815755913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C6AF2-5CDD-647F-0926-6177253C0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2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01175-6361-0261-5721-1ED060D1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954F4B-B15A-A3D9-DC69-15C9F4DAB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6B4FA9-5846-B700-B0FD-E049959AB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A2CFC-7247-8199-290C-DE44FE80D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94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276B-B514-ADCC-3918-A06D0C3C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4F266C-9269-BA6A-6408-FDCACC81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10D4F4-4A9C-817B-FA70-253AFFF53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A7CAB-A662-A6D8-B615-F9C23E124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3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정리 한번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왼쪽에 </a:t>
            </a:r>
            <a:r>
              <a:rPr lang="ko-KR" altLang="en-US" dirty="0" err="1"/>
              <a:t>보이는게</a:t>
            </a:r>
            <a:r>
              <a:rPr lang="ko-KR" altLang="en-US" dirty="0"/>
              <a:t> 우리가 쓰는 컴퓨터의 메인보드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오른쪽이 </a:t>
            </a:r>
            <a:r>
              <a:rPr lang="en-US" altLang="ko-KR" dirty="0" err="1"/>
              <a:t>mcu</a:t>
            </a:r>
            <a:r>
              <a:rPr lang="en-US" altLang="ko-KR" dirty="0"/>
              <a:t> </a:t>
            </a:r>
            <a:r>
              <a:rPr lang="ko-KR" altLang="en-US" dirty="0"/>
              <a:t>보드입니다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가운데가 </a:t>
            </a:r>
            <a:r>
              <a:rPr lang="en-US" altLang="ko-KR" dirty="0"/>
              <a:t>MCU</a:t>
            </a:r>
            <a:r>
              <a:rPr lang="ko-KR" altLang="en-US" dirty="0"/>
              <a:t>라는 칩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두개는 거의 동일한 기능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복잡 </a:t>
            </a:r>
            <a:r>
              <a:rPr lang="en-US" altLang="ko-KR" dirty="0"/>
              <a:t>-&gt;  </a:t>
            </a:r>
            <a:r>
              <a:rPr lang="ko-KR" altLang="en-US" dirty="0"/>
              <a:t>간단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59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이렇게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아까 설명 특수목적으로 사용가능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2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2FF3-E1E6-590E-8B0B-EE0A5052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B8C4C-702D-BAA1-2EBB-7BDB11D4A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B58606-1856-A29C-73B6-692435064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HIGH = </a:t>
            </a:r>
            <a:r>
              <a:rPr lang="ko-KR" altLang="en-US" b="1" dirty="0"/>
              <a:t>전압이 </a:t>
            </a:r>
            <a:r>
              <a:rPr lang="en-US" altLang="ko-KR" b="1" dirty="0"/>
              <a:t>5V</a:t>
            </a:r>
            <a:endParaRPr lang="en-US" altLang="ko-KR" dirty="0"/>
          </a:p>
          <a:p>
            <a:r>
              <a:rPr lang="en-US" altLang="ko-KR" dirty="0"/>
              <a:t>LOW = </a:t>
            </a:r>
            <a:r>
              <a:rPr lang="ko-KR" altLang="en-US" b="1" dirty="0"/>
              <a:t>전압이 </a:t>
            </a:r>
            <a:r>
              <a:rPr lang="en-US" altLang="ko-KR" b="1" dirty="0"/>
              <a:t>0V(GND)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아두이노의</a:t>
            </a:r>
            <a:r>
              <a:rPr lang="ko-KR" altLang="en-US" dirty="0"/>
              <a:t> 디지털 핀에서 나오는 </a:t>
            </a:r>
            <a:r>
              <a:rPr lang="ko-KR" altLang="en-US" b="1" dirty="0"/>
              <a:t>두 가지 전압 상태</a:t>
            </a:r>
            <a:endParaRPr lang="en-US" altLang="ko-KR" b="1" dirty="0"/>
          </a:p>
          <a:p>
            <a:endParaRPr lang="en-US" altLang="ko-KR" b="0" dirty="0"/>
          </a:p>
          <a:p>
            <a:r>
              <a:rPr lang="en-US" altLang="ko-KR" b="0" dirty="0"/>
              <a:t>High</a:t>
            </a:r>
            <a:r>
              <a:rPr lang="ko-KR" altLang="en-US" b="0" dirty="0"/>
              <a:t>는 </a:t>
            </a:r>
            <a:r>
              <a:rPr lang="en-US" altLang="ko-KR" b="0" dirty="0"/>
              <a:t>5v</a:t>
            </a:r>
            <a:r>
              <a:rPr lang="ko-KR" altLang="en-US" b="0" dirty="0"/>
              <a:t>니까 전기가</a:t>
            </a:r>
            <a:r>
              <a:rPr lang="en-US" altLang="ko-KR" b="0" dirty="0"/>
              <a:t>? </a:t>
            </a:r>
            <a:r>
              <a:rPr lang="ko-KR" altLang="en-US" b="0" dirty="0"/>
              <a:t>있다</a:t>
            </a:r>
            <a:endParaRPr lang="en-US" altLang="ko-KR" b="0" dirty="0"/>
          </a:p>
          <a:p>
            <a:r>
              <a:rPr lang="en-US" altLang="ko-KR" b="0" dirty="0"/>
              <a:t>Low</a:t>
            </a:r>
            <a:r>
              <a:rPr lang="ko-KR" altLang="en-US" b="0" dirty="0"/>
              <a:t>는 </a:t>
            </a:r>
            <a:r>
              <a:rPr lang="en-US" altLang="ko-KR" b="0" dirty="0"/>
              <a:t>0v</a:t>
            </a:r>
            <a:r>
              <a:rPr lang="ko-KR" altLang="en-US" b="0" dirty="0"/>
              <a:t>니까 전기가</a:t>
            </a:r>
            <a:r>
              <a:rPr lang="en-US" altLang="ko-KR" b="0" dirty="0"/>
              <a:t>? </a:t>
            </a:r>
            <a:r>
              <a:rPr lang="ko-KR" altLang="en-US" b="0" dirty="0"/>
              <a:t>없다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두 가지만 구분이 가능하고</a:t>
            </a:r>
            <a:r>
              <a:rPr lang="en-US" altLang="ko-KR" b="0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high</a:t>
            </a:r>
            <a:r>
              <a:rPr lang="ko-KR" altLang="en-US" b="0" dirty="0"/>
              <a:t>는 </a:t>
            </a:r>
            <a:r>
              <a:rPr lang="en-US" altLang="ko-KR" b="0" dirty="0"/>
              <a:t>true</a:t>
            </a:r>
            <a:r>
              <a:rPr lang="ko-KR" altLang="en-US" b="0" dirty="0"/>
              <a:t> </a:t>
            </a:r>
            <a:r>
              <a:rPr lang="en-US" altLang="ko-KR" b="0" dirty="0"/>
              <a:t>(1), low</a:t>
            </a:r>
            <a:r>
              <a:rPr lang="ko-KR" altLang="en-US" b="0" dirty="0"/>
              <a:t>는 </a:t>
            </a:r>
            <a:r>
              <a:rPr lang="en-US" altLang="ko-KR" b="0" dirty="0"/>
              <a:t>false (0)</a:t>
            </a:r>
            <a:r>
              <a:rPr lang="ko-KR" altLang="en-US" b="0" dirty="0"/>
              <a:t>을 의미함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A5B04-7E5C-82A3-1C61-7043B4C64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71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B8AF-8363-062B-A8B6-E535A6F25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60D818-1929-956A-702B-1A0F0269A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D40921-4014-B5EC-E4ED-FF25159C7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디지털입력은 </a:t>
            </a:r>
            <a:r>
              <a:rPr lang="en-US" altLang="ko-KR" dirty="0"/>
              <a:t>high(5v)</a:t>
            </a:r>
            <a:r>
              <a:rPr lang="ko-KR" altLang="en-US" dirty="0"/>
              <a:t>와 </a:t>
            </a:r>
            <a:r>
              <a:rPr lang="en-US" altLang="ko-KR" dirty="0"/>
              <a:t>low(0v)</a:t>
            </a:r>
            <a:r>
              <a:rPr lang="ko-KR" altLang="en-US" dirty="0"/>
              <a:t>만 읽는다면</a:t>
            </a:r>
            <a:endParaRPr lang="en-US" altLang="ko-KR" dirty="0"/>
          </a:p>
          <a:p>
            <a:r>
              <a:rPr lang="ko-KR" altLang="en-US" dirty="0"/>
              <a:t>아날로그 입력은 </a:t>
            </a:r>
            <a:r>
              <a:rPr lang="en-US" altLang="ko-KR" dirty="0"/>
              <a:t>0~5v </a:t>
            </a:r>
            <a:r>
              <a:rPr lang="ko-KR" altLang="en-US" dirty="0"/>
              <a:t>사이의 모든 </a:t>
            </a:r>
            <a:r>
              <a:rPr lang="ko-KR" altLang="en-US" dirty="0" err="1"/>
              <a:t>전앖값을</a:t>
            </a:r>
            <a:r>
              <a:rPr lang="ko-KR" altLang="en-US" dirty="0"/>
              <a:t> 읽을 수 있음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연속된 값을 읽는다는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endParaRPr lang="en-US" altLang="ko-KR" dirty="0"/>
          </a:p>
          <a:p>
            <a:r>
              <a:rPr lang="en-US" altLang="ko-KR" dirty="0"/>
              <a:t>0v, 0.1v, 2.8v, 4.9v </a:t>
            </a:r>
            <a:r>
              <a:rPr lang="ko-KR" altLang="en-US" dirty="0"/>
              <a:t>등등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전압을 숫자로 변환해서 입력을 받는다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-&gt; ADC(Analog to Digital Converter)</a:t>
            </a:r>
            <a:r>
              <a:rPr lang="en-US" altLang="ko-KR" dirty="0"/>
              <a:t> </a:t>
            </a:r>
            <a:r>
              <a:rPr lang="ko-KR" altLang="en-US" dirty="0"/>
              <a:t>기능이 탑재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0BC65-D738-8F1B-22AB-2B2BFB627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1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A80F-FB69-EDCE-693C-CA0C49C8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D560E9-A02C-5D7A-0EF3-EA350A79D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90209-36B4-0D57-1E68-60C2B431C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4136A2-1C3A-6ACF-E0DB-66C2CDCD6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51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70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D59C-D298-BC50-28B2-91EFAD50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24DA3C-A3D4-E824-8753-ED8AC6B4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DC161-1C75-BF76-D34B-1557A4159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137B6-128D-A38B-CAD2-69D46168F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80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31F5-50E8-1108-6457-C8578C11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EE0AE9-BF6A-86F5-E49E-985FFB435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34AAC1-6B2D-6B53-C4A3-E8A691380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FA34E-F59D-B467-1AB3-0EA113A98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74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FE42-9756-C933-1789-7459F74F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B14856-AFA2-A0F6-88F2-5C240B658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551E66-DF92-56DF-D92E-0D32682D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34258-3100-2DAD-443E-FA6283744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88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BD211-2C4D-5A8C-FD58-D9E0879C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CF7A81-C9A4-CF91-B027-3F26A997A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06D08-3A59-7486-BE16-97E419AE5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E7E29E-F7D9-8DB8-D88B-37F23D1F6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16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548D-F6A7-B238-1397-3D85FEEC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845F5C-FC0E-E161-6D72-10767265D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8C15DD-F148-C72F-C738-85D47A5D7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홈페이지에 들어가서 어떤 종류들이 있는지 체크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071B2-9623-D707-5965-F91AFD15C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88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1A294-3C04-6480-96A7-D60F4A1C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32A36A-BCDC-177C-302E-6FCF1BCBF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7B0B10-AF52-EB71-5A49-A965CC8A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우리는 </a:t>
            </a:r>
            <a:r>
              <a:rPr lang="ko-KR" altLang="en-US" b="0" dirty="0" err="1"/>
              <a:t>아두이노</a:t>
            </a:r>
            <a:r>
              <a:rPr lang="ko-KR" altLang="en-US" b="0" dirty="0"/>
              <a:t> </a:t>
            </a:r>
            <a:r>
              <a:rPr lang="ko-KR" altLang="en-US" b="0" dirty="0" err="1"/>
              <a:t>우노</a:t>
            </a:r>
            <a:r>
              <a:rPr lang="ko-KR" altLang="en-US" b="0" dirty="0"/>
              <a:t> </a:t>
            </a:r>
            <a:r>
              <a:rPr lang="en-US" altLang="ko-KR" b="0" dirty="0"/>
              <a:t>R3</a:t>
            </a:r>
            <a:r>
              <a:rPr lang="ko-KR" altLang="en-US" b="0" dirty="0"/>
              <a:t> 보드 사용 예정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23DE5-9D6D-C404-6038-FAF399F10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C4A2B-358C-297E-85D3-20ACBB9C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E444C-39FC-4A05-907B-52EB104C3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C6E4D7-90A7-0CBC-B37D-4837A76A1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482E2-34BA-0E22-875C-74489C3E4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83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1DBD-3BD6-D1DA-7A24-64238E5B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AB9428-A400-44FA-E60A-F16AD7C8F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451D4D-5CF6-9350-5611-25796C55A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8B9E6-DF6D-7304-679D-C78FC317E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6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C17D-3E7F-8111-C6AD-8B983147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8B7D09-4882-C005-997B-02179A4E3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D2325-F414-786B-F16F-D7D017D1E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87923-BFEC-84AA-0662-CBD71E0F0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57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76BE-F7B0-D3FB-3068-A8C29CA20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BB0FF0-CC8D-E1C1-FB96-722F02CC2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D04840-7470-27BD-174D-0C035B2EE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2E881F-EFFA-D107-2452-7BE319682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센서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IoT</a:t>
            </a:r>
            <a:r>
              <a:rPr lang="ko-KR" altLang="en-US" dirty="0"/>
              <a:t>의 본질은 </a:t>
            </a:r>
            <a:r>
              <a:rPr lang="en-US" altLang="ko-KR" dirty="0"/>
              <a:t>‘</a:t>
            </a:r>
            <a:r>
              <a:rPr lang="ko-KR" altLang="en-US" dirty="0"/>
              <a:t>데이터 수집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그리고 이 데이터를 제공하는 것이 센서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인터넷 연결</a:t>
            </a:r>
            <a:r>
              <a:rPr lang="en-US" altLang="ko-KR" b="1" dirty="0"/>
              <a:t>]</a:t>
            </a:r>
          </a:p>
          <a:p>
            <a:r>
              <a:rPr lang="ko-KR" altLang="en-US" dirty="0"/>
              <a:t>수집한 데이터를 서버나 클라우드로 보내기 위해</a:t>
            </a:r>
            <a:endParaRPr lang="en-US" altLang="ko-KR" dirty="0"/>
          </a:p>
          <a:p>
            <a:r>
              <a:rPr lang="en-US" altLang="ko-KR" dirty="0" err="1"/>
              <a:t>WiFi</a:t>
            </a:r>
            <a:r>
              <a:rPr lang="en-US" altLang="ko-KR" dirty="0"/>
              <a:t>, LTE, LoRa </a:t>
            </a:r>
            <a:r>
              <a:rPr lang="ko-KR" altLang="en-US" dirty="0"/>
              <a:t>등 네트워크 연결이 반드시 필요함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원격 제어 </a:t>
            </a:r>
            <a:r>
              <a:rPr lang="en-US" altLang="ko-KR" b="1" dirty="0"/>
              <a:t>&amp; </a:t>
            </a:r>
            <a:r>
              <a:rPr lang="ko-KR" altLang="en-US" b="1" dirty="0"/>
              <a:t>모니터링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IoT </a:t>
            </a:r>
            <a:r>
              <a:rPr lang="ko-KR" altLang="en-US" dirty="0"/>
              <a:t>목적 자체가 멀리서 기기 상태를 확인하고 </a:t>
            </a:r>
            <a:r>
              <a:rPr lang="en-US" altLang="ko-KR" dirty="0"/>
              <a:t>(</a:t>
            </a:r>
            <a:r>
              <a:rPr lang="ko-KR" altLang="en-US" dirty="0"/>
              <a:t>모니터링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직접 조작하거나 자동으로 반응하게 하는 것 </a:t>
            </a:r>
            <a:r>
              <a:rPr lang="en-US" altLang="ko-KR" dirty="0"/>
              <a:t>(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결론</a:t>
            </a:r>
            <a:r>
              <a:rPr lang="en-US" altLang="ko-KR" b="1" dirty="0"/>
              <a:t>]</a:t>
            </a:r>
          </a:p>
          <a:p>
            <a:r>
              <a:rPr lang="en-US" altLang="ko-KR" dirty="0"/>
              <a:t>IoT</a:t>
            </a:r>
            <a:r>
              <a:rPr lang="ko-KR" altLang="en-US" dirty="0"/>
              <a:t>는 ‘기기와 센서를 인터넷에 연결하는 기술 </a:t>
            </a:r>
            <a:r>
              <a:rPr lang="ko-KR" altLang="en-US" dirty="0" err="1"/>
              <a:t>분야’이고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우리가 만드는 앱</a:t>
            </a:r>
            <a:r>
              <a:rPr lang="en-US" altLang="ko-KR" dirty="0"/>
              <a:t>·</a:t>
            </a:r>
            <a:r>
              <a:rPr lang="ko-KR" altLang="en-US" dirty="0"/>
              <a:t>서버</a:t>
            </a:r>
            <a:r>
              <a:rPr lang="en-US" altLang="ko-KR" dirty="0"/>
              <a:t>·</a:t>
            </a:r>
            <a:r>
              <a:rPr lang="ko-KR" altLang="en-US" dirty="0"/>
              <a:t>기기는 모두 합쳐서 ‘</a:t>
            </a:r>
            <a:r>
              <a:rPr lang="en-US" altLang="ko-KR" dirty="0"/>
              <a:t>IoT </a:t>
            </a:r>
            <a:r>
              <a:rPr lang="ko-KR" altLang="en-US" dirty="0" err="1"/>
              <a:t>시스템’이라고</a:t>
            </a:r>
            <a:r>
              <a:rPr lang="ko-KR" altLang="en-US" dirty="0"/>
              <a:t> 부름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76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FB509-1C92-94E7-E92C-1BF39DE5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409C7F-430C-BDED-7263-FED661F7C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C252B-9886-F03F-B3A5-E8FCA640A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E0B2-4BD9-6440-7B9F-B9BB60D17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44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96B9F-40B1-E19F-1A07-63A01C10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B08CD4-C12C-FF98-A418-610251818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0A1329-77FA-6FEF-14B3-C4FDDA9A4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BE993-856C-0DF6-C10B-54EBC1FE4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40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02A89-7868-D967-B1EE-451EA532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F4C386-A8DA-F2BF-B376-4B9CD2A1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584C85-780C-B861-BF9F-086A1998B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088C1-A084-E0E3-2E17-FA64E142F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38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EE9C-5F5B-9A79-EE2D-D1B9E328D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7DC7DF-C793-F513-4550-7571861AA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823366-3E97-764F-911A-0F38BF4CC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F4C188-2366-3483-431C-8493115D3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68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F722-C9F9-76E5-E56E-D76FE010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697DB-A39E-78E4-8C05-F26EE4856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DA4B05-2EF0-F108-F9C3-C3F31553A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D3AE00-0AA6-5D4B-65DE-4CE54BFFF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559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8D47-FFD2-1557-B4BF-4D8D642C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B00A22-B437-4AC0-0DBD-EF7855A48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CC8635-1A4A-FFD8-9C54-0BE4567F2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14AF9-4B75-91AB-3B65-7584FACEF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04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BAC1-B435-7AAD-6CBE-0169077F3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8CCC2-F253-6A77-D111-657D3922B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A7A539-48BD-9CBE-35A0-BBAA1ABE0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0C0BEA-AC7B-F8AA-AF7B-803447C39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99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84E5-C753-F243-D2D6-8BF82633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50179-EA96-88C6-F515-160A9220D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23A7AB-3239-090F-27C6-DE8AB5A6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0D236-AA29-ADDC-F43F-E38D18EB9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92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F732-DE14-2A06-E827-946E0F28F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C47114-BD4E-2521-BE03-5CC785EAE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831783-73D3-14A6-515C-0DD0CB14A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1360B-0421-54C0-4061-EC37CE74C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94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FD22-B44B-1648-9DE8-61598D6E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7686F1-0414-470C-9995-19BC1287B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04B1FC-8DDA-AAF2-F8DA-DB2FCCAC3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C8ECE-5B83-C892-BE08-42BBF8FC1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6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1948-F3F9-15E5-3E57-5948F942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B90F64-A4B6-DA5C-6C45-9A0C7DA6E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4326C4-0AE2-42B9-9491-3CB9F31C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BFA04-3275-E641-9489-C8878A02B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23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51CA7-88CB-D047-A48C-1415076C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7B453-F2B5-901D-F522-DA4EF995B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DD0080-D2BE-53CA-A586-09BF5D419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8EE9A-604C-F823-51E1-DBA214899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788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기부하라고 나오는데 </a:t>
            </a:r>
            <a:r>
              <a:rPr lang="en-US" altLang="ko-KR" dirty="0"/>
              <a:t>JUST DOWNLOAD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0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프로그램 설치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18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E73A-5ADA-336A-CF14-5779878E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2C35A-3F14-03E1-F7B9-121DC2662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12681-4BFE-51E7-ED68-8D32FC3AA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40F5-7099-39F2-06F6-EC5E64E26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805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51B-E101-D915-39FC-E11D3337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EDCFD0-E0EC-967C-A2BD-271371C2A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0631B3-9843-4A8C-3E4C-F79C33954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5295D2-B8CB-152D-EB3A-4DCDF1221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28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918C-46F7-1C98-DAE7-91FC5CB0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4C3BE-F65E-551C-C080-F759121B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CF9D5-597A-85CA-04D7-3402E6573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C8296-30AA-D1AD-61D0-A9F604D33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03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메시지를 출력하는 이유</a:t>
            </a:r>
            <a:endParaRPr lang="en-US" altLang="ko-KR" dirty="0"/>
          </a:p>
          <a:p>
            <a:r>
              <a:rPr lang="ko-KR" altLang="en-US" b="1" dirty="0"/>
              <a:t>보드 메모리 초과로 인한 업로드 실패를 방지하기 위해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0" dirty="0"/>
              <a:t>코드를 컴파일할 때</a:t>
            </a:r>
            <a:endParaRPr lang="en-US" altLang="ko-KR" b="0" dirty="0"/>
          </a:p>
          <a:p>
            <a:r>
              <a:rPr lang="ko-KR" altLang="en-US" b="0" dirty="0"/>
              <a:t>플래시 용량 초과나 램 부족으로 업로드 실패가 흔하게 발생하기 때문</a:t>
            </a:r>
            <a:endParaRPr lang="en-US" altLang="ko-KR" b="0" dirty="0"/>
          </a:p>
          <a:p>
            <a:r>
              <a:rPr lang="ko-KR" altLang="en-US" b="0" dirty="0"/>
              <a:t>그래서 </a:t>
            </a:r>
            <a:r>
              <a:rPr lang="en-US" altLang="ko-KR" b="0" dirty="0"/>
              <a:t>IDE</a:t>
            </a:r>
            <a:r>
              <a:rPr lang="ko-KR" altLang="en-US" b="0" dirty="0"/>
              <a:t>가 업로드 직전 현재 코드가 보드에 적합한지 자동으로 확인해주는 것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07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1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38F7-870B-64E5-DF78-36D331CA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D7D3A1-764D-F330-9063-348FE6F52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A3873-7C9C-163C-6588-54EBC05E6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AAD17-F9A1-C66E-229D-0D69999FA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3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04399-4085-E18F-738C-537F5F3A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1147-C04E-B227-D3C2-DC37EF7AF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F04C5D-D771-9BE5-2B25-2708E7C1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EBEF0-DB4B-4E0C-62F3-64E32583C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94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5BA62-FC13-A47A-D461-CC0D416F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7672A-F62B-4001-26D6-FA12054DC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3EA362-6853-F0E0-720E-1445DF38E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F951FF-24A5-1F17-ECBC-9E07DE823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E8BE-C6A5-00C2-3B6D-4E471F6D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9C58F9-6C2A-3779-13BC-19001BB56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F7778-592D-BDBB-91A6-DC7276D07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4EE3A-6537-EBAD-767F-4FD0A918B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3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62898-358D-161C-7EE1-03890F87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F1E42-240F-1B01-1513-0DD7E5052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ADF38-9BD4-EA67-C377-2450073BF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solidFill>
                <a:srgbClr val="292A2D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3C21-A997-016C-1989-E4DA97E1E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3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32C6696-EE0A-BC2D-7063-70F2893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3BE842-C521-0C8F-A4B5-11422EB6C247}"/>
              </a:ext>
            </a:extLst>
          </p:cNvPr>
          <p:cNvSpPr txBox="1">
            <a:spLocks/>
          </p:cNvSpPr>
          <p:nvPr userDrawn="1"/>
        </p:nvSpPr>
        <p:spPr>
          <a:xfrm>
            <a:off x="10555576" y="218354"/>
            <a:ext cx="293806" cy="32189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2400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DCCE0A-8512-9AD3-FCFE-854EDADA9794}"/>
              </a:ext>
            </a:extLst>
          </p:cNvPr>
          <p:cNvGrpSpPr/>
          <p:nvPr userDrawn="1"/>
        </p:nvGrpSpPr>
        <p:grpSpPr>
          <a:xfrm>
            <a:off x="9299385" y="287928"/>
            <a:ext cx="2646947" cy="325258"/>
            <a:chOff x="22849643" y="-4470425"/>
            <a:chExt cx="7688784" cy="9448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B111EE-FD1E-BC5A-5D1E-AC40300B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1510" y="-4460662"/>
              <a:ext cx="2996917" cy="935038"/>
            </a:xfrm>
            <a:prstGeom prst="rect">
              <a:avLst/>
            </a:prstGeom>
          </p:spPr>
        </p:pic>
        <p:pic>
          <p:nvPicPr>
            <p:cNvPr id="9" name="그림 8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1F583FB-0B92-1510-CF5E-6C92F790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9643" y="-4470425"/>
              <a:ext cx="3459479" cy="74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049" y="3037564"/>
            <a:ext cx="10243899" cy="2028316"/>
          </a:xfrm>
        </p:spPr>
        <p:txBody>
          <a:bodyPr wrap="square">
            <a:noAutofit/>
          </a:bodyPr>
          <a:lstStyle/>
          <a:p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endParaRPr lang="en-US" altLang="ko-KR" sz="4800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24" y="1985210"/>
            <a:ext cx="4069351" cy="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02E66-BBBD-D662-AC34-76F70E1A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36ED-1073-91C9-6957-1510B8C4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/>
              <a:t>스마트시티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AE862-42D3-46FF-6E62-44507EECE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도시의 교통 흐름을 실시간으로 분석하여 신호 체계를 최적화하고</a:t>
            </a:r>
            <a:r>
              <a:rPr lang="en-US" altLang="ko-KR" dirty="0"/>
              <a:t>, </a:t>
            </a:r>
            <a:r>
              <a:rPr lang="ko-KR" altLang="en-US" dirty="0"/>
              <a:t>에너지 사용을 효율적으로 관리한다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 센서를 통해 대기 질을 모니터링하고</a:t>
            </a:r>
            <a:r>
              <a:rPr lang="en-US" altLang="ko-KR" dirty="0"/>
              <a:t>, </a:t>
            </a:r>
            <a:r>
              <a:rPr lang="ko-KR" altLang="en-US" dirty="0"/>
              <a:t>시민들에게 정보를 제공한다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서울시의 스마트시티 프로젝트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D3D27C-58A2-5355-7D93-CC8CFF7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2052" name="Picture 4" descr="자료: 서울시">
            <a:extLst>
              <a:ext uri="{FF2B5EF4-FFF2-40B4-BE49-F238E27FC236}">
                <a16:creationId xmlns:a16="http://schemas.microsoft.com/office/drawing/2014/main" id="{717A26C9-1E6A-A980-026A-AAF30684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27" y="3271504"/>
            <a:ext cx="3831373" cy="29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9A3D3-DEF2-2842-9126-76AE2E754747}"/>
              </a:ext>
            </a:extLst>
          </p:cNvPr>
          <p:cNvSpPr txBox="1"/>
          <p:nvPr/>
        </p:nvSpPr>
        <p:spPr>
          <a:xfrm>
            <a:off x="4090446" y="5530631"/>
            <a:ext cx="3407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https://www.smarttoday.co.kr/news/articleView.html?idxno=22303</a:t>
            </a:r>
          </a:p>
        </p:txBody>
      </p:sp>
    </p:spTree>
    <p:extLst>
      <p:ext uri="{BB962C8B-B14F-4D97-AF65-F5344CB8AC3E}">
        <p14:creationId xmlns:p14="http://schemas.microsoft.com/office/powerpoint/2010/main" val="202196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ECF9-2DFD-6B0E-0554-E56D45D9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94A93-8F6D-37BE-3704-7C9EC0E7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/>
              <a:t>산업용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94F93-706B-2B23-2356-CF7A13F5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제조업 및 산업 분야에서 사용되며</a:t>
            </a:r>
            <a:r>
              <a:rPr lang="en-US" altLang="ko-KR" dirty="0"/>
              <a:t>, </a:t>
            </a:r>
            <a:r>
              <a:rPr lang="ko-KR" altLang="en-US" dirty="0"/>
              <a:t>생산 공정을 최적화하고 유지보수를 간편하게 하는 시스템을 의미한다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 err="1"/>
              <a:t>스마트팩토리</a:t>
            </a:r>
            <a:r>
              <a:rPr lang="en-US" altLang="ko-KR" dirty="0"/>
              <a:t>, </a:t>
            </a:r>
            <a:r>
              <a:rPr lang="ko-KR" altLang="en-US" dirty="0" err="1"/>
              <a:t>스마트팜</a:t>
            </a:r>
            <a:r>
              <a:rPr lang="en-US" altLang="ko-KR" dirty="0"/>
              <a:t>, </a:t>
            </a:r>
            <a:r>
              <a:rPr lang="ko-KR" altLang="en-US" dirty="0"/>
              <a:t>스마트 에너지 관리 시스템 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67142-8ABD-869C-E3BC-A08235DC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Picture 2" descr="확대이미지">
            <a:extLst>
              <a:ext uri="{FF2B5EF4-FFF2-40B4-BE49-F238E27FC236}">
                <a16:creationId xmlns:a16="http://schemas.microsoft.com/office/drawing/2014/main" id="{A021092B-959D-544B-B98A-26420428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82" y="3680823"/>
            <a:ext cx="3957753" cy="26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5F32A-1815-6547-2A60-E84533D02A4B}"/>
              </a:ext>
            </a:extLst>
          </p:cNvPr>
          <p:cNvSpPr txBox="1"/>
          <p:nvPr/>
        </p:nvSpPr>
        <p:spPr>
          <a:xfrm>
            <a:off x="7423474" y="6038462"/>
            <a:ext cx="1779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출처</a:t>
            </a:r>
            <a:r>
              <a:rPr lang="en-US" altLang="ko-KR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: SKC&amp;C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pic>
        <p:nvPicPr>
          <p:cNvPr id="8" name="Picture 6" descr="전남도, 스마트 농업 이끌 청년농 첫 배출 - News in 전남">
            <a:extLst>
              <a:ext uri="{FF2B5EF4-FFF2-40B4-BE49-F238E27FC236}">
                <a16:creationId xmlns:a16="http://schemas.microsoft.com/office/drawing/2014/main" id="{B24ACA09-6012-7094-3DE8-C337520B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75" y="3201845"/>
            <a:ext cx="3654735" cy="24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4CAC7-71F4-EAF8-B4A6-BCBEE785EECF}"/>
              </a:ext>
            </a:extLst>
          </p:cNvPr>
          <p:cNvSpPr txBox="1"/>
          <p:nvPr/>
        </p:nvSpPr>
        <p:spPr>
          <a:xfrm>
            <a:off x="9756358" y="5668821"/>
            <a:ext cx="21899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출처</a:t>
            </a:r>
            <a:r>
              <a:rPr lang="en-US" altLang="ko-KR" sz="1200" i="0" dirty="0">
                <a:solidFill>
                  <a:schemeClr val="accent3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: </a:t>
            </a:r>
            <a:r>
              <a:rPr lang="en-US" altLang="ko-KR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News</a:t>
            </a:r>
            <a:r>
              <a:rPr lang="ko-KR" altLang="en-US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In</a:t>
            </a:r>
            <a:r>
              <a:rPr lang="ko-KR" altLang="en-US" sz="1200" dirty="0">
                <a:solidFill>
                  <a:schemeClr val="accent3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 전남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9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CB12B-EF87-3E8A-71E0-5707D2A3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5AEEC-A158-B277-608E-0CEE5678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와 신재생 에너지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A477B-0E3D-FFDA-2E6A-01D8F12B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모니터링 및 관리</a:t>
            </a:r>
            <a:endParaRPr lang="en-US" altLang="ko-KR" dirty="0"/>
          </a:p>
          <a:p>
            <a:pPr lvl="1"/>
            <a:r>
              <a:rPr lang="ko-KR" altLang="en-US" dirty="0"/>
              <a:t>신재생 에너지 발전소의 운영 상태를 실시간으로 모니터링하고 관리</a:t>
            </a:r>
            <a:endParaRPr lang="en-US" altLang="ko-KR" dirty="0"/>
          </a:p>
          <a:p>
            <a:r>
              <a:rPr lang="ko-KR" altLang="en-US" dirty="0"/>
              <a:t>예측과 최적화</a:t>
            </a:r>
            <a:endParaRPr lang="en-US" altLang="ko-KR" dirty="0"/>
          </a:p>
          <a:p>
            <a:pPr lvl="1"/>
            <a:r>
              <a:rPr lang="ko-KR" altLang="en-US" dirty="0"/>
              <a:t>센서 데이터 및 빅데이터 분석을 통해 신재생 에너지 생산의 패턴 분석과 예측 가능</a:t>
            </a:r>
            <a:endParaRPr lang="en-US" altLang="ko-KR" dirty="0"/>
          </a:p>
          <a:p>
            <a:r>
              <a:rPr lang="ko-KR" altLang="en-US" dirty="0"/>
              <a:t>스마트 그리드</a:t>
            </a:r>
            <a:endParaRPr lang="en-US" altLang="ko-KR" dirty="0"/>
          </a:p>
          <a:p>
            <a:pPr lvl="1"/>
            <a:r>
              <a:rPr lang="ko-KR" altLang="en-US" dirty="0"/>
              <a:t>전기 및 정보 통신 기술을 활용하여 전력망을 지능화</a:t>
            </a:r>
            <a:r>
              <a:rPr lang="en-US" altLang="ko-KR" dirty="0"/>
              <a:t>, </a:t>
            </a:r>
            <a:r>
              <a:rPr lang="ko-KR" altLang="en-US" dirty="0"/>
              <a:t>고도화 함으로써 고품질이 전력 서비스를 제공하고 에너지 이용 효율을 극대화하는 </a:t>
            </a:r>
            <a:r>
              <a:rPr lang="ko-KR" altLang="en-US" dirty="0" err="1"/>
              <a:t>전력망</a:t>
            </a:r>
            <a:endParaRPr lang="en-US" altLang="ko-KR" dirty="0"/>
          </a:p>
          <a:p>
            <a:pPr lvl="1"/>
            <a:r>
              <a:rPr lang="ko-KR" altLang="en-US" dirty="0"/>
              <a:t>신재생 에너지 발전소와 전력 그리드를 연결하고 통합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83B65-AD9A-82B5-68FC-5D96208A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1BDD0-56EA-B636-820F-E91440CF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5C9B4-75EB-A72F-62EF-98078A89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와 신재생 에너지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52949E-3C6B-437C-8973-D5195D8A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C97D4-4AEB-F126-A064-F326808A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84" y="1229881"/>
            <a:ext cx="6592632" cy="508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245236-4AD3-57F8-DCBF-278B60D5EB9C}"/>
              </a:ext>
            </a:extLst>
          </p:cNvPr>
          <p:cNvSpPr txBox="1"/>
          <p:nvPr/>
        </p:nvSpPr>
        <p:spPr>
          <a:xfrm>
            <a:off x="6939982" y="5879413"/>
            <a:ext cx="2452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3"/>
                </a:solidFill>
              </a:rPr>
              <a:t>출처 </a:t>
            </a:r>
            <a:r>
              <a:rPr lang="en-US" altLang="ko-KR" sz="1600" dirty="0">
                <a:solidFill>
                  <a:schemeClr val="accent3"/>
                </a:solidFill>
              </a:rPr>
              <a:t>: </a:t>
            </a:r>
            <a:r>
              <a:rPr lang="ko-KR" altLang="en-US" sz="1600" dirty="0" err="1">
                <a:solidFill>
                  <a:schemeClr val="accent3"/>
                </a:solidFill>
              </a:rPr>
              <a:t>한국스마트그리드협회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1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98A1-A741-AD6B-4647-625A9838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12828-D3DE-E8ED-AC2B-7B5ACEB6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142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 err="1"/>
              <a:t>아두이노</a:t>
            </a:r>
            <a:endParaRPr lang="ko-KR" altLang="en-US" sz="8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4A104-BC18-444C-78B5-0386EE7C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382566-6178-9D04-2F7E-D9BCEC02150D}"/>
              </a:ext>
            </a:extLst>
          </p:cNvPr>
          <p:cNvSpPr/>
          <p:nvPr/>
        </p:nvSpPr>
        <p:spPr>
          <a:xfrm>
            <a:off x="3920289" y="3846990"/>
            <a:ext cx="4351422" cy="178600"/>
          </a:xfrm>
          <a:prstGeom prst="rect">
            <a:avLst/>
          </a:prstGeom>
          <a:solidFill>
            <a:srgbClr val="00FA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79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53BE-196C-65CC-5547-C90F00FD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2FB7-C142-7F7C-0427-985CF155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09E3A98-F202-9D26-CE13-69572D95F59C}"/>
              </a:ext>
            </a:extLst>
          </p:cNvPr>
          <p:cNvSpPr txBox="1">
            <a:spLocks/>
          </p:cNvSpPr>
          <p:nvPr/>
        </p:nvSpPr>
        <p:spPr>
          <a:xfrm>
            <a:off x="838200" y="1648521"/>
            <a:ext cx="10515600" cy="381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이탈리아어로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절친한 친구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라는 뜻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오픈소스를 지향하는 마이크로 컨트롤러 기판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다양한 응용이 가능한 오픈소스 기반의 하드웨어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임베디드 시스템 중의 하나로 쉽게 개발할 수 있는 환경을 이용하여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장치 제어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86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6A7FF-0156-FF25-059B-11723869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컨트롤러</a:t>
            </a:r>
            <a:r>
              <a:rPr lang="en-US" altLang="ko-KR" dirty="0"/>
              <a:t>(MCU)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2221E7-D60A-EF42-CFE2-AFA96A275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521"/>
            <a:ext cx="10515600" cy="3814763"/>
          </a:xfrm>
        </p:spPr>
        <p:txBody>
          <a:bodyPr/>
          <a:lstStyle/>
          <a:p>
            <a:r>
              <a:rPr lang="ko-KR" altLang="en-US" b="0" i="0" dirty="0">
                <a:effectLst/>
                <a:latin typeface="+mn-ea"/>
                <a:ea typeface="+mn-ea"/>
              </a:rPr>
              <a:t>마이크로프로세서의 일종으로 중앙 처리 장치의 기능과 메모리</a:t>
            </a:r>
            <a:r>
              <a:rPr lang="en-US" altLang="ko-KR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effectLst/>
                <a:latin typeface="+mn-ea"/>
                <a:ea typeface="+mn-ea"/>
              </a:rPr>
              <a:t>입출력 인터페이스 등을 내장한 작은 컴퓨터</a:t>
            </a:r>
            <a:endParaRPr lang="en-US" altLang="ko-KR" b="0" i="0" dirty="0">
              <a:effectLst/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마이크로프로세서에 비해 낮은 성능을 가지지만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편의성을 높여 비교적 간단한 프로젝트 등에 사용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집약적인 제어와 저렴한 구성을 장점으로 가진다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17BD-A125-F9DE-6B5C-FF7CC9C44E32}"/>
              </a:ext>
            </a:extLst>
          </p:cNvPr>
          <p:cNvSpPr txBox="1"/>
          <p:nvPr/>
        </p:nvSpPr>
        <p:spPr>
          <a:xfrm>
            <a:off x="5397190" y="4624704"/>
            <a:ext cx="6544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마이크로프로세서 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컴퓨터의 중앙 처리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(CPU)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같이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산술 논리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제어 장치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레지스터 등을 하나의 집적회로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(IC)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담은 처리 장치</a:t>
            </a:r>
          </a:p>
        </p:txBody>
      </p:sp>
    </p:spTree>
    <p:extLst>
      <p:ext uri="{BB962C8B-B14F-4D97-AF65-F5344CB8AC3E}">
        <p14:creationId xmlns:p14="http://schemas.microsoft.com/office/powerpoint/2010/main" val="49668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EF62C-E9C8-4EF9-A10E-6FEFCA40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와 </a:t>
            </a:r>
            <a:r>
              <a:rPr lang="en-US" altLang="ko-KR" dirty="0"/>
              <a:t>MCU </a:t>
            </a:r>
            <a:r>
              <a:rPr lang="ko-KR" altLang="en-US" dirty="0"/>
              <a:t>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049BD-9A57-2BA2-D343-4F05E9C87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09" y="5217090"/>
            <a:ext cx="3464490" cy="120412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고성능 계산에 특화</a:t>
            </a:r>
            <a:endParaRPr lang="en-US" altLang="ko-KR" dirty="0"/>
          </a:p>
          <a:p>
            <a:r>
              <a:rPr lang="ko-KR" altLang="en-US" dirty="0"/>
              <a:t>여러 개의 코어로 구성</a:t>
            </a:r>
            <a:endParaRPr lang="en-US" altLang="ko-KR" dirty="0"/>
          </a:p>
          <a:p>
            <a:r>
              <a:rPr lang="en-US" altLang="ko-KR" dirty="0"/>
              <a:t>RAM , ROM</a:t>
            </a:r>
            <a:r>
              <a:rPr lang="ko-KR" altLang="en-US" dirty="0"/>
              <a:t> 등 부가 장치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337DB-4B4A-BAAB-507E-7ACFB7D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04C2A2-FA1C-5EAA-562C-E8A418F5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16" y="1734852"/>
            <a:ext cx="3169342" cy="262774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4FA33AC-6443-474B-AEE5-845A1CF0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30" y="1628965"/>
            <a:ext cx="3907598" cy="28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7C4B16-314F-772F-3C2E-2F0B7F9BFB16}"/>
              </a:ext>
            </a:extLst>
          </p:cNvPr>
          <p:cNvSpPr txBox="1">
            <a:spLocks/>
          </p:cNvSpPr>
          <p:nvPr/>
        </p:nvSpPr>
        <p:spPr>
          <a:xfrm>
            <a:off x="6845230" y="5213754"/>
            <a:ext cx="3464490" cy="1204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대부분 단일 코어</a:t>
            </a:r>
            <a:endParaRPr lang="en-US" altLang="ko-KR" dirty="0"/>
          </a:p>
          <a:p>
            <a:r>
              <a:rPr lang="en-US" altLang="ko-KR" dirty="0"/>
              <a:t>RAM,</a:t>
            </a:r>
            <a:r>
              <a:rPr lang="ko-KR" altLang="en-US" dirty="0"/>
              <a:t> </a:t>
            </a:r>
            <a:r>
              <a:rPr lang="en-US" altLang="ko-KR" dirty="0"/>
              <a:t>ROM, IO</a:t>
            </a:r>
            <a:r>
              <a:rPr lang="ko-KR" altLang="en-US" dirty="0"/>
              <a:t> 포트 등이 내장</a:t>
            </a:r>
            <a:endParaRPr lang="en-US" altLang="ko-KR" dirty="0"/>
          </a:p>
          <a:p>
            <a:r>
              <a:rPr lang="en-US" altLang="ko-KR" dirty="0"/>
              <a:t>SoC(System on Chip)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77AB1-B080-42DD-7502-0A197A1A7FFF}"/>
              </a:ext>
            </a:extLst>
          </p:cNvPr>
          <p:cNvSpPr txBox="1"/>
          <p:nvPr/>
        </p:nvSpPr>
        <p:spPr>
          <a:xfrm>
            <a:off x="2237592" y="4374345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CPU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C84CA-CF70-406E-38A4-A672B928DD9D}"/>
              </a:ext>
            </a:extLst>
          </p:cNvPr>
          <p:cNvSpPr txBox="1"/>
          <p:nvPr/>
        </p:nvSpPr>
        <p:spPr>
          <a:xfrm>
            <a:off x="7964166" y="4362598"/>
            <a:ext cx="12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MCU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608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53902-F3BB-9AC7-DB6F-A4FCE69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37FEE92-59DD-D5B6-E246-FD66F7F7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18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5B6B68ED-3552-8EC6-613F-B4E6768BC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D99E5A71-4EBD-9957-81AD-A8AC2B749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2046922" y="1357339"/>
            <a:ext cx="7793355" cy="44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1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5457-B41A-DA1A-7077-900DB49D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29BEDE7C-5D8E-604C-A11F-DA898E52E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EC1CCD-7DB0-2B3D-AA64-B5CA9E20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디지털 입출력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235B3-C667-DFC0-4BD7-FAF1B747133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73585A6-8F53-3C7E-4734-F88C83ECF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디지털 입출력</a:t>
            </a:r>
            <a:endParaRPr lang="en-US" altLang="ko-KR" sz="2000" dirty="0"/>
          </a:p>
          <a:p>
            <a:r>
              <a:rPr lang="ko-KR" altLang="en-US" sz="2000" dirty="0"/>
              <a:t>외부에서 디지털 값을 </a:t>
            </a:r>
            <a:r>
              <a:rPr lang="ko-KR" altLang="en-US" sz="2000" dirty="0" err="1"/>
              <a:t>입력받거나</a:t>
            </a:r>
            <a:r>
              <a:rPr lang="ko-KR" altLang="en-US" sz="2000" dirty="0"/>
              <a:t> 외부로 디지털 값을 내보내는 역할로</a:t>
            </a:r>
            <a:r>
              <a:rPr lang="en-US" altLang="ko-KR" sz="2000" dirty="0"/>
              <a:t>, HIGH(5V)</a:t>
            </a:r>
            <a:r>
              <a:rPr lang="ko-KR" altLang="en-US" sz="2000" dirty="0"/>
              <a:t>와 </a:t>
            </a:r>
            <a:r>
              <a:rPr lang="en-US" altLang="ko-KR" sz="2000" dirty="0"/>
              <a:t>LOW(0V)</a:t>
            </a:r>
            <a:r>
              <a:rPr lang="ko-KR" altLang="en-US" sz="2000" dirty="0"/>
              <a:t>로 이루어져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Ex) PIR </a:t>
            </a:r>
            <a:r>
              <a:rPr lang="ko-KR" altLang="en-US" sz="2000" dirty="0"/>
              <a:t>센서</a:t>
            </a:r>
            <a:r>
              <a:rPr lang="en-US" altLang="ko-KR" sz="2000" dirty="0"/>
              <a:t>(</a:t>
            </a:r>
            <a:r>
              <a:rPr lang="ko-KR" altLang="en-US" sz="2000" dirty="0"/>
              <a:t>인체감지센서</a:t>
            </a:r>
            <a:r>
              <a:rPr lang="en-US" altLang="ko-KR" sz="2000" dirty="0"/>
              <a:t>)</a:t>
            </a:r>
            <a:r>
              <a:rPr lang="ko-KR" altLang="en-US" sz="2000" dirty="0"/>
              <a:t>를 디지털 핀에 연결했을 때 </a:t>
            </a:r>
            <a:r>
              <a:rPr lang="en-US" altLang="ko-KR" sz="2000" dirty="0"/>
              <a:t>“</a:t>
            </a:r>
            <a:r>
              <a:rPr lang="ko-KR" altLang="en-US" sz="2000" dirty="0"/>
              <a:t>감지됨</a:t>
            </a:r>
            <a:r>
              <a:rPr lang="en-US" altLang="ko-KR" sz="2000" dirty="0"/>
              <a:t>/</a:t>
            </a:r>
            <a:r>
              <a:rPr lang="ko-KR" altLang="en-US" sz="2000" dirty="0"/>
              <a:t>감지되지 않음</a:t>
            </a:r>
            <a:r>
              <a:rPr lang="en-US" altLang="ko-KR" sz="2000" dirty="0"/>
              <a:t>” </a:t>
            </a:r>
            <a:r>
              <a:rPr lang="ko-KR" altLang="en-US" sz="2000" dirty="0"/>
              <a:t>두 가지 값이 입력되고 이 경우 디지털 입출력 핀에 센서를 연결하여 사용할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B01893-9B63-A3A1-B520-4C8C1238E33B}"/>
              </a:ext>
            </a:extLst>
          </p:cNvPr>
          <p:cNvSpPr/>
          <p:nvPr/>
        </p:nvSpPr>
        <p:spPr>
          <a:xfrm>
            <a:off x="3218405" y="2156793"/>
            <a:ext cx="1598922" cy="441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1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493C7-920F-21CE-D53F-7F3805E6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2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/>
              <a:t>IoT</a:t>
            </a:r>
            <a:endParaRPr lang="ko-KR" altLang="en-US" sz="8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E9578-C40E-2FBD-60D0-047406C6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BA8D70-91CA-E151-8BCD-8FBB9BB974F6}"/>
              </a:ext>
            </a:extLst>
          </p:cNvPr>
          <p:cNvSpPr/>
          <p:nvPr/>
        </p:nvSpPr>
        <p:spPr>
          <a:xfrm>
            <a:off x="4851710" y="4016831"/>
            <a:ext cx="2488580" cy="178600"/>
          </a:xfrm>
          <a:prstGeom prst="rect">
            <a:avLst/>
          </a:prstGeom>
          <a:solidFill>
            <a:srgbClr val="00FA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7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B4EEB-A2B3-9497-74CC-1BFD06A2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9723A7C4-3D7C-7B4A-14DB-F014208E5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869275-3669-B717-1891-A9BD0BA5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아날로그 입력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3F252-9D0D-FCE7-265E-4ED19D96970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8717427-5A8E-B90E-DC85-1216A520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아날로그 입력</a:t>
            </a:r>
            <a:endParaRPr lang="en-US" altLang="ko-KR" sz="2000" dirty="0"/>
          </a:p>
          <a:p>
            <a:r>
              <a:rPr lang="en-US" altLang="ko-KR" sz="2000" dirty="0"/>
              <a:t>0~5V </a:t>
            </a:r>
            <a:r>
              <a:rPr lang="ko-KR" altLang="en-US" sz="2000" dirty="0" err="1"/>
              <a:t>전압값을</a:t>
            </a:r>
            <a:r>
              <a:rPr lang="ko-KR" altLang="en-US" sz="2000" dirty="0"/>
              <a:t> </a:t>
            </a:r>
            <a:r>
              <a:rPr lang="en-US" altLang="ko-KR" sz="2000" dirty="0"/>
              <a:t>0~1023 </a:t>
            </a:r>
            <a:r>
              <a:rPr lang="ko-KR" altLang="en-US" sz="2000" dirty="0"/>
              <a:t>사이이 값으로 변환하여 읽는 핀</a:t>
            </a:r>
            <a:endParaRPr lang="en-US" altLang="ko-KR" sz="2000" dirty="0"/>
          </a:p>
          <a:p>
            <a:r>
              <a:rPr lang="en-US" altLang="ko-KR" sz="2000" dirty="0"/>
              <a:t>Ex) </a:t>
            </a:r>
            <a:r>
              <a:rPr lang="ko-KR" altLang="en-US" sz="2000" dirty="0"/>
              <a:t>온도 센서를 연결했을 때 </a:t>
            </a:r>
            <a:r>
              <a:rPr lang="en-US" altLang="ko-KR" sz="2000" dirty="0"/>
              <a:t>10°, 15 °, 20 ° </a:t>
            </a:r>
            <a:r>
              <a:rPr lang="ko-KR" altLang="en-US" sz="2000" dirty="0"/>
              <a:t>등 다양한 값이 입력될 수 있는데 이 경우 아날로그 핀을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2168E3-ACD2-0508-7941-BCB59D8090D9}"/>
              </a:ext>
            </a:extLst>
          </p:cNvPr>
          <p:cNvSpPr/>
          <p:nvPr/>
        </p:nvSpPr>
        <p:spPr>
          <a:xfrm>
            <a:off x="3936379" y="3740266"/>
            <a:ext cx="1315845" cy="441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74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04954-6518-30CE-A9E0-948950D5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E016A3FF-73AB-9901-4D8A-5CEA0F109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26DAF0-C884-1D3B-39C8-7561C59D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마이크로 컨트롤러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6FAC6-8654-7FDD-8887-8CE60B8EA6E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A882039-1645-0E22-5FA2-F1370E71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마이크로 컨트롤러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연산과 디지털 신호의 입출력</a:t>
            </a:r>
            <a:r>
              <a:rPr lang="en-US" altLang="ko-KR" sz="2000" dirty="0"/>
              <a:t>, </a:t>
            </a:r>
            <a:r>
              <a:rPr lang="ko-KR" altLang="en-US" sz="2000" dirty="0"/>
              <a:t>통신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메모리를 제어하는 기능을 담당한다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디지털 입출력 핀을 통해 입력된 값을 연산하여 특정 동작을 수행하도록 명령한다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4536A2-6E21-7CDD-E070-0AF929A0B7BD}"/>
              </a:ext>
            </a:extLst>
          </p:cNvPr>
          <p:cNvSpPr/>
          <p:nvPr/>
        </p:nvSpPr>
        <p:spPr>
          <a:xfrm>
            <a:off x="3323062" y="2786064"/>
            <a:ext cx="1003611" cy="860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94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831D-F9BD-4676-19E3-62F9E771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D036FE29-038C-BAC1-822C-2B717551F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B07F1C-061C-1C7E-16A6-F8B82E9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ko-KR" altLang="en-US" sz="3600" dirty="0"/>
              <a:t>리셋 버튼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EF859-13E2-E47F-CC31-F85E293024D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17EE10-176B-A9F0-99CC-A707D667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리셋 버튼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업로드한 프로그램을 리셋 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아두이노를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재부팅할</a:t>
            </a:r>
            <a:r>
              <a:rPr lang="ko-KR" altLang="en-US" sz="2000" dirty="0"/>
              <a:t> 때 활용한다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DDE3ED-5C39-AE87-8359-9443953CD8CC}"/>
              </a:ext>
            </a:extLst>
          </p:cNvPr>
          <p:cNvSpPr/>
          <p:nvPr/>
        </p:nvSpPr>
        <p:spPr>
          <a:xfrm>
            <a:off x="1659945" y="1730405"/>
            <a:ext cx="447636" cy="466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0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5526-6485-FC78-9F30-B6B39652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49575B0E-4B9C-2B2F-A475-D4C744C0B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4BDB3D-8A48-AAA9-49A6-B2AA878C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en-US" altLang="ko-KR" sz="3600" dirty="0"/>
              <a:t>USB </a:t>
            </a:r>
            <a:r>
              <a:rPr lang="ko-KR" altLang="en-US" sz="3600" dirty="0"/>
              <a:t>커넥터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C837F-70AA-BDC3-B93D-3685A8778F4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EA5F1EE-A7F5-D7E2-F1DC-5169DA38D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USB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커넥터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dirty="0"/>
              <a:t>컴퓨터의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케이블을 사용하여 전원을 공급할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프로그램을 업로드할 수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USB Type B </a:t>
            </a:r>
            <a:r>
              <a:rPr lang="ko-KR" altLang="en-US" sz="2000" dirty="0"/>
              <a:t>케이블을 </a:t>
            </a:r>
            <a:r>
              <a:rPr lang="en-US" altLang="ko-KR" sz="2000" dirty="0"/>
              <a:t>USB </a:t>
            </a:r>
            <a:r>
              <a:rPr lang="ko-KR" altLang="en-US" sz="2000" dirty="0"/>
              <a:t>포트에 연결하여 사용한다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B6247C-1426-5407-720F-79902B276549}"/>
              </a:ext>
            </a:extLst>
          </p:cNvPr>
          <p:cNvSpPr/>
          <p:nvPr/>
        </p:nvSpPr>
        <p:spPr>
          <a:xfrm>
            <a:off x="828114" y="2099737"/>
            <a:ext cx="1234862" cy="10449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22AC8-7557-8E31-F0A1-70B8593A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ATmega328P CH340 USB Microcontroller Board Arduino Compatible – Envistia  Mall">
            <a:extLst>
              <a:ext uri="{FF2B5EF4-FFF2-40B4-BE49-F238E27FC236}">
                <a16:creationId xmlns:a16="http://schemas.microsoft.com/office/drawing/2014/main" id="{BB3FD027-014B-CF90-3227-1BE608530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20325"/>
          <a:stretch>
            <a:fillRect/>
          </a:stretch>
        </p:blipFill>
        <p:spPr bwMode="auto">
          <a:xfrm>
            <a:off x="642550" y="1730405"/>
            <a:ext cx="5151710" cy="29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208B1A-E1B6-CEAB-E058-DEF35B4B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sz="3600" dirty="0"/>
              <a:t>–</a:t>
            </a:r>
            <a:r>
              <a:rPr lang="en-US" altLang="ko-KR" dirty="0"/>
              <a:t> </a:t>
            </a:r>
            <a:r>
              <a:rPr lang="en-US" altLang="ko-KR" sz="3600" dirty="0"/>
              <a:t>DC </a:t>
            </a:r>
            <a:r>
              <a:rPr lang="ko-KR" altLang="en-US" sz="3600" dirty="0"/>
              <a:t>전원 커넥터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DEBE3-4E67-6F68-E60E-B7C1A7005CE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BF1DCC7-E139-52BE-2D66-62449BC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260" y="1549839"/>
            <a:ext cx="5345808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DC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전원 커넥터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/>
              <a:t>PC</a:t>
            </a:r>
            <a:r>
              <a:rPr lang="ko-KR" altLang="en-US" sz="2000" dirty="0"/>
              <a:t>와 연결하지 않고 </a:t>
            </a:r>
            <a:r>
              <a:rPr lang="ko-KR" altLang="en-US" sz="2000" dirty="0" err="1"/>
              <a:t>아두이노에</a:t>
            </a:r>
            <a:r>
              <a:rPr lang="ko-KR" altLang="en-US" sz="2000" dirty="0"/>
              <a:t> 전원을 공급하는 기능을 제공한다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593528-D609-7596-931E-B56E7DC2EDF6}"/>
              </a:ext>
            </a:extLst>
          </p:cNvPr>
          <p:cNvSpPr/>
          <p:nvPr/>
        </p:nvSpPr>
        <p:spPr>
          <a:xfrm>
            <a:off x="1051932" y="3863401"/>
            <a:ext cx="1234862" cy="8073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2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D1BE5-6F19-86F4-F528-E878523B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E196F-860E-6515-123F-81231B59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BB7E82B-FEFC-4D92-38D1-11AB8D78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25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21B1692E-0387-18DB-5415-C8F89FDBD6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A05C9-CC86-6E05-0A4E-CF47416A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82" y="1212346"/>
            <a:ext cx="3243804" cy="2693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AD8A24-F422-4B09-89FF-8367744A6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88" y="1212346"/>
            <a:ext cx="3556578" cy="2592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86A5A1-AC74-0160-DC13-8FFDEA08C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4" y="3804559"/>
            <a:ext cx="3938242" cy="2657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C89459-CDB1-A37E-378D-BC471F6E2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430" y="3869473"/>
            <a:ext cx="3757588" cy="2592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9EB826-0F2F-0BE7-B819-CB3613C13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438" y="2159677"/>
            <a:ext cx="3092143" cy="28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0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0300-C1E9-C200-3DBC-555FACE0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BD760-4625-24AD-EC22-2094DD23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1194B7D-55D7-6005-4197-1CB22F2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26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29B527A3-7219-D257-A968-52A4F0DD3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9D84E-5C30-C842-E76A-29596A684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대표적인 </a:t>
            </a:r>
            <a:r>
              <a:rPr lang="ko-KR" altLang="en-US" dirty="0" err="1"/>
              <a:t>아두이노</a:t>
            </a:r>
            <a:r>
              <a:rPr lang="ko-KR" altLang="en-US" dirty="0"/>
              <a:t> 보드로</a:t>
            </a:r>
            <a:r>
              <a:rPr lang="en-US" altLang="ko-KR" dirty="0"/>
              <a:t>, </a:t>
            </a:r>
            <a:r>
              <a:rPr lang="ko-KR" altLang="en-US" dirty="0"/>
              <a:t>초심자 전용으로 사용된다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듀에</a:t>
            </a:r>
            <a:endParaRPr lang="en-US" altLang="ko-KR" dirty="0"/>
          </a:p>
          <a:p>
            <a:pPr lvl="1"/>
            <a:r>
              <a:rPr lang="ko-KR" altLang="en-US" dirty="0"/>
              <a:t>기능과 성능이 높고 핀 수가 많아 전문적인 개발 및 연구에 적합하다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A0843-ED99-697F-97D0-23C1717F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94" y="3581400"/>
            <a:ext cx="3243804" cy="2693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DF408-3A85-70CC-365F-08236CAF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1400"/>
            <a:ext cx="3556578" cy="25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3BBA-28FB-C760-5502-D7C28C04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661B9-158E-E7B2-F1F8-B53B9F7D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종류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5B20E73-7259-D844-DE5E-CC798E33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  <p:sp>
        <p:nvSpPr>
          <p:cNvPr id="8" name="AutoShape 4" descr="Arduino UNO R3 Compatible with CH340 USB Chipset">
            <a:extLst>
              <a:ext uri="{FF2B5EF4-FFF2-40B4-BE49-F238E27FC236}">
                <a16:creationId xmlns:a16="http://schemas.microsoft.com/office/drawing/2014/main" id="{726C0625-B2E6-223F-9A8D-063DB58EEF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36BD2-EB7A-2E13-2BDC-67F36357F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레오나르도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하드웨어 시리얼 포트를 사용한다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아두이노</a:t>
            </a:r>
            <a:r>
              <a:rPr lang="ko-KR" altLang="en-US" dirty="0"/>
              <a:t> 메가</a:t>
            </a:r>
            <a:endParaRPr lang="en-US" altLang="ko-KR" dirty="0"/>
          </a:p>
          <a:p>
            <a:pPr lvl="1"/>
            <a:r>
              <a:rPr lang="ko-KR" altLang="en-US" dirty="0" err="1"/>
              <a:t>우노</a:t>
            </a:r>
            <a:r>
              <a:rPr lang="ko-KR" altLang="en-US" dirty="0"/>
              <a:t> 보드보다 기능과 핀 수가 많고</a:t>
            </a:r>
            <a:r>
              <a:rPr lang="en-US" altLang="ko-KR" dirty="0"/>
              <a:t>, IoT</a:t>
            </a:r>
            <a:r>
              <a:rPr lang="ko-KR" altLang="en-US" dirty="0"/>
              <a:t>에 활용도가 높다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아두이노</a:t>
            </a:r>
            <a:r>
              <a:rPr lang="ko-KR" altLang="en-US" dirty="0"/>
              <a:t> 나노</a:t>
            </a:r>
            <a:endParaRPr lang="en-US" altLang="ko-KR" dirty="0"/>
          </a:p>
          <a:p>
            <a:pPr lvl="1"/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비슷한 구성이며</a:t>
            </a:r>
            <a:r>
              <a:rPr lang="en-US" altLang="ko-KR" dirty="0"/>
              <a:t>, </a:t>
            </a:r>
            <a:r>
              <a:rPr lang="ko-KR" altLang="en-US" dirty="0"/>
              <a:t>크기가 훨씬 작아 </a:t>
            </a:r>
            <a:r>
              <a:rPr lang="ko-KR" altLang="en-US" dirty="0" err="1"/>
              <a:t>아두이노</a:t>
            </a:r>
            <a:r>
              <a:rPr lang="ko-KR" altLang="en-US" dirty="0"/>
              <a:t> 완성품의 크기를 줄일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E04AF-1373-32B6-4BE6-13E779A4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15" y="4565019"/>
            <a:ext cx="2875085" cy="1939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FEF919-FA16-FBAC-A12B-B9317C99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612409"/>
            <a:ext cx="2743200" cy="1892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F27429-35A2-967F-7070-3783D772B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378177"/>
            <a:ext cx="2615722" cy="24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53F80-ED2F-9F2D-90D6-F8423FB3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A7411-2534-CD3A-363E-10CDCE38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E4523-B0DE-A310-D8C9-0998911DF335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549EE9C-B5AE-705D-66D7-E14C95B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62712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전자 회로에서 다양한 부품을 연결할 때 사용되는 유연한 전선이다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점퍼 케이블은 흔히 </a:t>
            </a:r>
            <a:r>
              <a:rPr lang="en-US" altLang="ko-KR" sz="2000" dirty="0"/>
              <a:t>‘</a:t>
            </a:r>
            <a:r>
              <a:rPr lang="ko-KR" altLang="en-US" sz="2000" dirty="0"/>
              <a:t>암</a:t>
            </a:r>
            <a:r>
              <a:rPr lang="en-US" altLang="ko-KR" sz="2000" dirty="0"/>
              <a:t>/</a:t>
            </a:r>
            <a:r>
              <a:rPr lang="ko-KR" altLang="en-US" sz="2000" dirty="0"/>
              <a:t>수</a:t>
            </a:r>
            <a:r>
              <a:rPr lang="en-US" altLang="ko-KR" sz="2000" dirty="0"/>
              <a:t>＇</a:t>
            </a:r>
            <a:r>
              <a:rPr lang="ko-KR" altLang="en-US" sz="2000" dirty="0"/>
              <a:t>로 구별하여 사용한다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암 </a:t>
            </a:r>
            <a:r>
              <a:rPr lang="en-US" altLang="ko-KR" sz="1600" dirty="0"/>
              <a:t>female : </a:t>
            </a:r>
            <a:r>
              <a:rPr lang="ko-KR" altLang="en-US" sz="1600" dirty="0"/>
              <a:t>케이블 핀이 보이지 않고 커넥터만 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수 </a:t>
            </a:r>
            <a:r>
              <a:rPr lang="en-US" altLang="ko-KR" sz="1600" dirty="0"/>
              <a:t>male : </a:t>
            </a:r>
            <a:r>
              <a:rPr lang="ko-KR" altLang="en-US" sz="1600" dirty="0"/>
              <a:t>케이블 핀이 돌출되어 나와 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보드에 센서</a:t>
            </a:r>
            <a:r>
              <a:rPr lang="en-US" altLang="ko-KR" sz="2000" dirty="0"/>
              <a:t>, </a:t>
            </a:r>
            <a:r>
              <a:rPr lang="ko-KR" altLang="en-US" sz="2000" dirty="0"/>
              <a:t>모듈</a:t>
            </a:r>
            <a:r>
              <a:rPr lang="en-US" altLang="ko-KR" sz="2000" dirty="0"/>
              <a:t> </a:t>
            </a:r>
            <a:r>
              <a:rPr lang="ko-KR" altLang="en-US" sz="2000" dirty="0"/>
              <a:t>등을 연결하기 위한 용도로 사용되며 </a:t>
            </a:r>
            <a:r>
              <a:rPr lang="ko-KR" altLang="en-US" sz="2000" dirty="0" err="1"/>
              <a:t>브레드보드와</a:t>
            </a:r>
            <a:r>
              <a:rPr lang="ko-KR" altLang="en-US" sz="2000" dirty="0"/>
              <a:t> 함께 이용하는 경우가 많다</a:t>
            </a:r>
            <a:r>
              <a:rPr lang="en-US" altLang="ko-KR" sz="2000" dirty="0"/>
              <a:t>.</a:t>
            </a:r>
          </a:p>
        </p:txBody>
      </p:sp>
      <p:pic>
        <p:nvPicPr>
          <p:cNvPr id="4098" name="Picture 2" descr="아두이노 점퍼선(F-M) 10핀 x 20cm 20핀 x 30cm">
            <a:extLst>
              <a:ext uri="{FF2B5EF4-FFF2-40B4-BE49-F238E27FC236}">
                <a16:creationId xmlns:a16="http://schemas.microsoft.com/office/drawing/2014/main" id="{74F25705-EDFC-9072-55B9-57B4F3E27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4" b="31080"/>
          <a:stretch>
            <a:fillRect/>
          </a:stretch>
        </p:blipFill>
        <p:spPr bwMode="auto">
          <a:xfrm>
            <a:off x="822210" y="1549839"/>
            <a:ext cx="4686300" cy="238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점퍼선/점퍼와이어/핀헤더/헤더핀에 대해 알아보기[아두이노 강좌]">
            <a:extLst>
              <a:ext uri="{FF2B5EF4-FFF2-40B4-BE49-F238E27FC236}">
                <a16:creationId xmlns:a16="http://schemas.microsoft.com/office/drawing/2014/main" id="{C3F2560B-5E2D-C976-61E7-3110A409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0" y="4043911"/>
            <a:ext cx="4876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0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E988A-43A8-4D5B-8279-3E7288A3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AEDA-989D-82AF-4B6D-7EFC07B5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케이블의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9825-0F3C-2E1D-4041-68A1149DBE5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87A726-72D8-9D88-E7E7-693CC292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138" y="2280303"/>
            <a:ext cx="5861280" cy="389665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단자</a:t>
            </a:r>
            <a:r>
              <a:rPr lang="en-US" altLang="ko-KR" sz="2000" dirty="0"/>
              <a:t>(</a:t>
            </a:r>
            <a:r>
              <a:rPr lang="ko-KR" altLang="en-US" sz="2000" dirty="0"/>
              <a:t>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600" dirty="0"/>
              <a:t>금속 핀은 수핀</a:t>
            </a:r>
            <a:r>
              <a:rPr lang="en-US" altLang="ko-KR" sz="1600" dirty="0"/>
              <a:t>(Male) </a:t>
            </a:r>
            <a:r>
              <a:rPr lang="ko-KR" altLang="en-US" sz="1600" dirty="0"/>
              <a:t>또는 </a:t>
            </a:r>
            <a:r>
              <a:rPr lang="ko-KR" altLang="en-US" sz="1600" dirty="0" err="1"/>
              <a:t>암핀</a:t>
            </a:r>
            <a:r>
              <a:rPr lang="en-US" altLang="ko-KR" sz="1600" dirty="0"/>
              <a:t>(Female) </a:t>
            </a:r>
            <a:r>
              <a:rPr lang="ko-KR" altLang="en-US" sz="1600" dirty="0"/>
              <a:t>형태로 제작되며</a:t>
            </a:r>
            <a:r>
              <a:rPr lang="en-US" altLang="ko-KR" sz="1600" dirty="0"/>
              <a:t>, </a:t>
            </a:r>
            <a:r>
              <a:rPr lang="ko-KR" altLang="en-US" sz="1600" dirty="0"/>
              <a:t>사용 용도에 따라 선택할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/>
              <a:t>전선</a:t>
            </a:r>
            <a:endParaRPr lang="en-US" altLang="ko-KR" sz="2000" dirty="0"/>
          </a:p>
          <a:p>
            <a:pPr lvl="1"/>
            <a:r>
              <a:rPr lang="ko-KR" altLang="en-US" sz="1600" dirty="0"/>
              <a:t>점퍼 케이블의 길이는 다양한데</a:t>
            </a:r>
            <a:r>
              <a:rPr lang="en-US" altLang="ko-KR" sz="1600" dirty="0"/>
              <a:t>, </a:t>
            </a:r>
            <a:r>
              <a:rPr lang="ko-KR" altLang="en-US" sz="1600" dirty="0"/>
              <a:t>보통 </a:t>
            </a:r>
            <a:r>
              <a:rPr lang="en-US" altLang="ko-KR" sz="1600" dirty="0"/>
              <a:t>10cm</a:t>
            </a:r>
            <a:r>
              <a:rPr lang="ko-KR" altLang="en-US" sz="1600" dirty="0"/>
              <a:t>에서 </a:t>
            </a:r>
            <a:r>
              <a:rPr lang="en-US" altLang="ko-KR" sz="1600" dirty="0"/>
              <a:t>30cm</a:t>
            </a:r>
            <a:r>
              <a:rPr lang="ko-KR" altLang="en-US" sz="1600" dirty="0"/>
              <a:t>까지 제공되며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색상으로 구분되어 회로 구성을 더 쉽게 할 수 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</p:txBody>
      </p:sp>
      <p:pic>
        <p:nvPicPr>
          <p:cNvPr id="4098" name="Picture 2" descr="아두이노 점퍼선(F-M) 10핀 x 20cm 20핀 x 30cm">
            <a:extLst>
              <a:ext uri="{FF2B5EF4-FFF2-40B4-BE49-F238E27FC236}">
                <a16:creationId xmlns:a16="http://schemas.microsoft.com/office/drawing/2014/main" id="{2DEBB04B-8CA2-5489-ECE1-C45101BE5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17924" b="31080"/>
          <a:stretch>
            <a:fillRect/>
          </a:stretch>
        </p:blipFill>
        <p:spPr bwMode="auto">
          <a:xfrm>
            <a:off x="1292378" y="1382571"/>
            <a:ext cx="3304842" cy="38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7ECE490-DC7B-C56A-8FFE-3146945A80F1}"/>
              </a:ext>
            </a:extLst>
          </p:cNvPr>
          <p:cNvSpPr/>
          <p:nvPr/>
        </p:nvSpPr>
        <p:spPr>
          <a:xfrm>
            <a:off x="3287245" y="2230285"/>
            <a:ext cx="955697" cy="9556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3038968-809D-68FA-AC31-1F139B14C59A}"/>
              </a:ext>
            </a:extLst>
          </p:cNvPr>
          <p:cNvSpPr/>
          <p:nvPr/>
        </p:nvSpPr>
        <p:spPr>
          <a:xfrm>
            <a:off x="1197128" y="2949040"/>
            <a:ext cx="1994867" cy="2102642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C401-13D2-E0DB-9578-51C6CDB45461}"/>
              </a:ext>
            </a:extLst>
          </p:cNvPr>
          <p:cNvSpPr txBox="1"/>
          <p:nvPr/>
        </p:nvSpPr>
        <p:spPr>
          <a:xfrm>
            <a:off x="3799393" y="186095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단자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6F195-2CF4-427A-4B8F-D2AF0959A219}"/>
              </a:ext>
            </a:extLst>
          </p:cNvPr>
          <p:cNvSpPr txBox="1"/>
          <p:nvPr/>
        </p:nvSpPr>
        <p:spPr>
          <a:xfrm>
            <a:off x="1879410" y="524588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전선</a:t>
            </a:r>
          </a:p>
        </p:txBody>
      </p:sp>
    </p:spTree>
    <p:extLst>
      <p:ext uri="{BB962C8B-B14F-4D97-AF65-F5344CB8AC3E}">
        <p14:creationId xmlns:p14="http://schemas.microsoft.com/office/powerpoint/2010/main" val="82096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3CE4-ABC4-5882-0931-10C606F0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4DDCB-3DDA-47AD-ABEE-3B48E21E8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5"/>
            <a:ext cx="10515600" cy="201755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(Internet Of Things)</a:t>
            </a:r>
          </a:p>
          <a:p>
            <a:r>
              <a:rPr lang="ko-KR" altLang="en-US" dirty="0"/>
              <a:t>일상적인 물건이나 기기에 인터넷을 연결하여 데이터를 주고받고</a:t>
            </a:r>
            <a:r>
              <a:rPr lang="en-US" altLang="ko-KR" dirty="0"/>
              <a:t>, </a:t>
            </a:r>
            <a:r>
              <a:rPr lang="ko-KR" altLang="en-US" dirty="0"/>
              <a:t>서로 통신할 수 있도록 만드는 기술</a:t>
            </a:r>
            <a:endParaRPr lang="en-US" altLang="ko-KR" dirty="0"/>
          </a:p>
          <a:p>
            <a:r>
              <a:rPr lang="en-US" altLang="ko-KR" dirty="0" err="1"/>
              <a:t>AIoT</a:t>
            </a:r>
            <a:r>
              <a:rPr lang="en-US" altLang="ko-KR" dirty="0"/>
              <a:t> : IoT</a:t>
            </a:r>
            <a:r>
              <a:rPr lang="ko-KR" altLang="en-US" dirty="0"/>
              <a:t>에 </a:t>
            </a:r>
            <a:r>
              <a:rPr lang="en-US" altLang="ko-KR" dirty="0"/>
              <a:t>AI(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r>
              <a:rPr lang="ko-KR" altLang="en-US" dirty="0"/>
              <a:t>이 결합된 형태로</a:t>
            </a:r>
            <a:r>
              <a:rPr lang="en-US" altLang="ko-KR" dirty="0"/>
              <a:t>, </a:t>
            </a:r>
            <a:r>
              <a:rPr lang="ko-KR" altLang="en-US" dirty="0"/>
              <a:t>단순히 데이터를 수집하는 것을 넘어 스스로 분석하고 판단하는 것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B2A2D-254D-8BD6-538E-EF0A8847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026" name="Picture 2" descr="사물인터넷: 4.0 시대 혁명의 첨단 기술 - BAP Software">
            <a:extLst>
              <a:ext uri="{FF2B5EF4-FFF2-40B4-BE49-F238E27FC236}">
                <a16:creationId xmlns:a16="http://schemas.microsoft.com/office/drawing/2014/main" id="{6573C426-7F00-CDDF-6946-2F349C8EA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59" y="887057"/>
            <a:ext cx="5946481" cy="31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9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0521-FD3B-0E67-29E5-C29AA9FC4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8DE85-895F-3FE1-6760-7DF1728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점퍼 케이블의 종류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0E275-FA90-5628-D24B-76D3C310CD0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BFFFEE-E411-B471-CF70-D19DACE364EC}"/>
              </a:ext>
            </a:extLst>
          </p:cNvPr>
          <p:cNvSpPr txBox="1">
            <a:spLocks/>
          </p:cNvSpPr>
          <p:nvPr/>
        </p:nvSpPr>
        <p:spPr>
          <a:xfrm>
            <a:off x="838200" y="1549839"/>
            <a:ext cx="10515600" cy="462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1. Male to Male</a:t>
            </a:r>
          </a:p>
          <a:p>
            <a:pPr lvl="1"/>
            <a:r>
              <a:rPr lang="ko-KR" altLang="en-US" dirty="0"/>
              <a:t>양쪽 끝이 </a:t>
            </a:r>
            <a:r>
              <a:rPr lang="ko-KR" altLang="en-US" dirty="0" err="1"/>
              <a:t>수핀으로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 err="1"/>
              <a:t>브레드보드</a:t>
            </a:r>
            <a:r>
              <a:rPr lang="ko-KR" altLang="en-US" dirty="0"/>
              <a:t> 간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브레드보드에서</a:t>
            </a:r>
            <a:r>
              <a:rPr lang="ko-KR" altLang="en-US" dirty="0"/>
              <a:t> 다른 장치</a:t>
            </a:r>
            <a:r>
              <a:rPr lang="en-US" altLang="ko-KR" dirty="0"/>
              <a:t>(ex. </a:t>
            </a: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)</a:t>
            </a:r>
            <a:r>
              <a:rPr lang="ko-KR" altLang="en-US" dirty="0"/>
              <a:t>로 연결할 때 많이 사용된다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Male to Female</a:t>
            </a:r>
          </a:p>
          <a:p>
            <a:pPr lvl="1"/>
            <a:r>
              <a:rPr lang="ko-KR" altLang="en-US" dirty="0"/>
              <a:t>한쪽 끝이 수핀</a:t>
            </a:r>
            <a:r>
              <a:rPr lang="en-US" altLang="ko-KR" dirty="0"/>
              <a:t>, </a:t>
            </a:r>
            <a:r>
              <a:rPr lang="ko-KR" altLang="en-US" dirty="0"/>
              <a:t>다른 쪽 끝이 </a:t>
            </a:r>
            <a:r>
              <a:rPr lang="ko-KR" altLang="en-US" dirty="0" err="1"/>
              <a:t>암핀으로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/>
              <a:t>이를 통해 </a:t>
            </a:r>
            <a:r>
              <a:rPr lang="ko-KR" altLang="en-US" dirty="0" err="1"/>
              <a:t>브레드보드의</a:t>
            </a:r>
            <a:r>
              <a:rPr lang="ko-KR" altLang="en-US" dirty="0"/>
              <a:t> 핀과 전자 부품의 암 커넥터를 연결할 수 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3. Female to Female</a:t>
            </a:r>
          </a:p>
          <a:p>
            <a:pPr lvl="1"/>
            <a:r>
              <a:rPr lang="ko-KR" altLang="en-US" dirty="0"/>
              <a:t>양쪽 끝이 </a:t>
            </a:r>
            <a:r>
              <a:rPr lang="ko-KR" altLang="en-US" dirty="0" err="1"/>
              <a:t>암핀으로</a:t>
            </a:r>
            <a:r>
              <a:rPr lang="ko-KR" altLang="en-US" dirty="0"/>
              <a:t> 되어 있는 구조로</a:t>
            </a:r>
            <a:r>
              <a:rPr lang="en-US" altLang="ko-KR" dirty="0"/>
              <a:t>, </a:t>
            </a:r>
            <a:r>
              <a:rPr lang="ko-KR" altLang="en-US" dirty="0"/>
              <a:t>주로 암 소켓이 있는 전자 부품 간의 연결에 사용된다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007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A5339-F1F0-E318-9A1A-55EB2743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30B-42BA-9047-15D3-DFC507C7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en-US" altLang="ko-KR" sz="3600" dirty="0"/>
              <a:t>(Light Emitting Diode)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7189C-2A3B-6D51-ECDA-33DFC2284C9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22069D6-F8CD-3379-A7B3-64913CD1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발광 다이오드 </a:t>
            </a:r>
            <a:r>
              <a:rPr lang="en-US" altLang="ko-KR" sz="2000" dirty="0"/>
              <a:t>: </a:t>
            </a:r>
            <a:r>
              <a:rPr lang="ko-KR" altLang="en-US" sz="2000" dirty="0"/>
              <a:t>다이오드의 일종으로</a:t>
            </a:r>
            <a:r>
              <a:rPr lang="en-US" altLang="ko-KR" sz="2000" dirty="0"/>
              <a:t>, </a:t>
            </a:r>
            <a:r>
              <a:rPr lang="ko-KR" altLang="en-US" sz="2000" dirty="0"/>
              <a:t>다이오드 중 전류를 빛 에너지로 변환하는 것</a:t>
            </a:r>
            <a:endParaRPr lang="en-US" altLang="ko-KR" sz="2000" dirty="0"/>
          </a:p>
          <a:p>
            <a:r>
              <a:rPr lang="ko-KR" altLang="en-US" sz="2000" dirty="0"/>
              <a:t>정해진</a:t>
            </a:r>
            <a:r>
              <a:rPr lang="en-US" altLang="ko-KR" sz="2000" dirty="0"/>
              <a:t> </a:t>
            </a:r>
            <a:r>
              <a:rPr lang="ko-KR" altLang="en-US" sz="2000" dirty="0"/>
              <a:t>방향</a:t>
            </a:r>
            <a:r>
              <a:rPr lang="en-US" altLang="ko-KR" sz="2000" dirty="0"/>
              <a:t>( (+) </a:t>
            </a:r>
            <a:r>
              <a:rPr lang="ko-KR" altLang="en-US" sz="2000" dirty="0"/>
              <a:t>→ </a:t>
            </a:r>
            <a:r>
              <a:rPr lang="en-US" altLang="ko-KR" sz="2000" dirty="0"/>
              <a:t>(-) )</a:t>
            </a:r>
            <a:r>
              <a:rPr lang="ko-KR" altLang="en-US" sz="2000" dirty="0"/>
              <a:t>으로 전류가 흐르며 빛을 내는 발광 소자</a:t>
            </a:r>
            <a:endParaRPr lang="en-US" altLang="ko-KR" sz="2000" dirty="0"/>
          </a:p>
        </p:txBody>
      </p:sp>
      <p:pic>
        <p:nvPicPr>
          <p:cNvPr id="13314" name="Picture 2" descr="5mm LED 20Ea Set/4색(빨강, 파랑, 초록, 노랑) X 5개입 세트/아두이노/Arduino">
            <a:extLst>
              <a:ext uri="{FF2B5EF4-FFF2-40B4-BE49-F238E27FC236}">
                <a16:creationId xmlns:a16="http://schemas.microsoft.com/office/drawing/2014/main" id="{128BC5EB-0313-B47C-1429-6EB26EFA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41" y="1726630"/>
            <a:ext cx="3934986" cy="39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7F385-8B3D-B877-1301-9651E691C6E4}"/>
              </a:ext>
            </a:extLst>
          </p:cNvPr>
          <p:cNvSpPr txBox="1"/>
          <p:nvPr/>
        </p:nvSpPr>
        <p:spPr>
          <a:xfrm>
            <a:off x="6367345" y="3861482"/>
            <a:ext cx="5217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다이오드 </a:t>
            </a:r>
            <a:r>
              <a:rPr lang="en-US" altLang="ko-KR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한쪽 방향으로만 전류가 흐르는 반도체 소자</a:t>
            </a:r>
          </a:p>
        </p:txBody>
      </p:sp>
    </p:spTree>
    <p:extLst>
      <p:ext uri="{BB962C8B-B14F-4D97-AF65-F5344CB8AC3E}">
        <p14:creationId xmlns:p14="http://schemas.microsoft.com/office/powerpoint/2010/main" val="56639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0CC3-29C7-1184-BBBF-D098EAED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BC4A1-FC88-77A0-FC95-A77FA6D7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en-US" altLang="ko-KR" sz="3600" dirty="0"/>
              <a:t>(Light Emitting Diode)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A5D2-A947-4F05-40E7-C39B889621F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17747-4792-EC80-FD4C-D02835BE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48" y="1451490"/>
            <a:ext cx="2540994" cy="395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B616A0-FB96-D1B4-A740-C25784E85AE6}"/>
              </a:ext>
            </a:extLst>
          </p:cNvPr>
          <p:cNvSpPr txBox="1"/>
          <p:nvPr/>
        </p:nvSpPr>
        <p:spPr>
          <a:xfrm>
            <a:off x="1728440" y="4672361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다리</a:t>
            </a:r>
            <a:r>
              <a:rPr lang="en-US" altLang="ko-KR" dirty="0"/>
              <a:t>(-)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3448-9EC5-7520-B31F-AF083E40D98D}"/>
              </a:ext>
            </a:extLst>
          </p:cNvPr>
          <p:cNvSpPr txBox="1"/>
          <p:nvPr/>
        </p:nvSpPr>
        <p:spPr>
          <a:xfrm>
            <a:off x="4052139" y="467236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긴 다리</a:t>
            </a:r>
            <a:r>
              <a:rPr lang="en-US" altLang="ko-KR" dirty="0">
                <a:solidFill>
                  <a:srgbClr val="FF0000"/>
                </a:solidFill>
              </a:rPr>
              <a:t>(+)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F27413-573A-DF53-0535-8D70F465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02" y="1451490"/>
            <a:ext cx="5029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7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4E8A2-FE87-4892-1EBE-3C608B1F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K옴 저항 10K Resistance : 아두이노 &gt; 오픈소스 하드웨어 존 &gt; MCU보드/제어모듈">
            <a:extLst>
              <a:ext uri="{FF2B5EF4-FFF2-40B4-BE49-F238E27FC236}">
                <a16:creationId xmlns:a16="http://schemas.microsoft.com/office/drawing/2014/main" id="{F672B4EE-2C3B-9C1D-6C38-5E13649A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3" y="1438302"/>
            <a:ext cx="2793943" cy="25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43E128-A2BA-79D7-2407-03C3F7A7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F1F29-170F-41EE-E8F0-69D0E9B6249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DB1F4D7-995C-3A1E-C158-A9A76C44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저항 </a:t>
            </a:r>
            <a:r>
              <a:rPr lang="en-US" altLang="ko-KR" sz="2000" dirty="0"/>
              <a:t>: </a:t>
            </a:r>
            <a:r>
              <a:rPr lang="ko-KR" altLang="en-US" sz="2000" dirty="0"/>
              <a:t>운동을 방해한다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물체가 전류의 흐름을 제어하는 것을 의미하며</a:t>
            </a:r>
            <a:r>
              <a:rPr lang="en-US" altLang="ko-KR" sz="2000" dirty="0"/>
              <a:t>, </a:t>
            </a:r>
            <a:r>
              <a:rPr lang="ko-KR" altLang="en-US" sz="2000" dirty="0"/>
              <a:t>동일한 조건에서는 저항이 높은 물체일수록 전류가 적게 흐르고 저항이 낮은 물체일수록 전류가 많이 흐른다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LED</a:t>
            </a:r>
            <a:r>
              <a:rPr lang="ko-KR" altLang="en-US" sz="2000" dirty="0"/>
              <a:t>를 비롯한 다양한 소자들을 과전압</a:t>
            </a:r>
            <a:r>
              <a:rPr lang="en-US" altLang="ko-KR" sz="2000" dirty="0"/>
              <a:t>, </a:t>
            </a:r>
            <a:r>
              <a:rPr lang="ko-KR" altLang="en-US" sz="2000" dirty="0"/>
              <a:t>과전류로부터 보호한다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648E4-6368-7F24-021F-2F7BBDE6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1" y="3626052"/>
            <a:ext cx="2937251" cy="255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7604D-D694-66C9-A820-AFFD5D86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22A83-0666-9D7C-1E80-748F8A12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908B2-E52C-55EA-7E92-83ACB7997CB8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FDA0764-49A1-11E3-3938-B79C2202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139" y="1884556"/>
            <a:ext cx="5152901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1826</a:t>
            </a:r>
            <a:r>
              <a:rPr lang="ko-KR" altLang="en-US" sz="2000" dirty="0"/>
              <a:t>년 옴이 발견한 물리학의 기본 법칙</a:t>
            </a:r>
            <a:endParaRPr lang="en-US" altLang="ko-KR" sz="2000" dirty="0"/>
          </a:p>
          <a:p>
            <a:r>
              <a:rPr lang="ko-KR" altLang="en-US" sz="2000" dirty="0"/>
              <a:t>전압</a:t>
            </a:r>
            <a:r>
              <a:rPr lang="en-US" altLang="ko-KR" sz="2000" dirty="0"/>
              <a:t>-</a:t>
            </a:r>
            <a:r>
              <a:rPr lang="ko-KR" altLang="en-US" sz="2000" dirty="0"/>
              <a:t>전류</a:t>
            </a:r>
            <a:r>
              <a:rPr lang="en-US" altLang="ko-KR" sz="2000" dirty="0"/>
              <a:t>-</a:t>
            </a:r>
            <a:r>
              <a:rPr lang="ko-KR" altLang="en-US" sz="2000" dirty="0"/>
              <a:t>저항 사이의 관계를 나타내는 식</a:t>
            </a:r>
            <a:endParaRPr lang="en-US" altLang="ko-KR" sz="2000" dirty="0"/>
          </a:p>
          <a:p>
            <a:r>
              <a:rPr lang="ko-KR" altLang="en-US" sz="2000" dirty="0"/>
              <a:t>전기회로에서 전류</a:t>
            </a:r>
            <a:r>
              <a:rPr lang="en-US" altLang="ko-KR" sz="2000" dirty="0"/>
              <a:t>(I)</a:t>
            </a:r>
            <a:r>
              <a:rPr lang="ko-KR" altLang="en-US" sz="2000" dirty="0"/>
              <a:t>가 전압</a:t>
            </a:r>
            <a:r>
              <a:rPr lang="en-US" altLang="ko-KR" sz="2000" dirty="0"/>
              <a:t>(V)</a:t>
            </a:r>
            <a:r>
              <a:rPr lang="ko-KR" altLang="en-US" sz="2000" dirty="0"/>
              <a:t>에 비례하고 저항</a:t>
            </a:r>
            <a:r>
              <a:rPr lang="en-US" altLang="ko-KR" sz="2000" dirty="0"/>
              <a:t>(R)</a:t>
            </a:r>
            <a:r>
              <a:rPr lang="ko-KR" altLang="en-US" sz="2000" dirty="0"/>
              <a:t>에 반비례한다는 관계를 나타내는 법칙</a:t>
            </a:r>
            <a:endParaRPr lang="en-US" altLang="ko-KR" sz="2000" dirty="0"/>
          </a:p>
          <a:p>
            <a:r>
              <a:rPr lang="en-US" altLang="ko-KR" sz="2000" dirty="0"/>
              <a:t>V = I * R </a:t>
            </a:r>
            <a:r>
              <a:rPr lang="ko-KR" altLang="en-US" sz="2000" dirty="0"/>
              <a:t>또는 </a:t>
            </a:r>
            <a:r>
              <a:rPr lang="en-US" altLang="ko-KR" sz="2000" dirty="0"/>
              <a:t>I = V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R</a:t>
            </a:r>
            <a:r>
              <a:rPr lang="ko-KR" altLang="en-US" sz="2000" dirty="0"/>
              <a:t> 이라는 수식으로 표현된다</a:t>
            </a:r>
            <a:r>
              <a:rPr lang="en-US" altLang="ko-KR" sz="2000" dirty="0"/>
              <a:t>.</a:t>
            </a:r>
          </a:p>
        </p:txBody>
      </p:sp>
      <p:pic>
        <p:nvPicPr>
          <p:cNvPr id="4098" name="Picture 2" descr="전자기초#2】 옴의 법칙! 왕기초 설명 ( Ohm's Law )">
            <a:extLst>
              <a:ext uri="{FF2B5EF4-FFF2-40B4-BE49-F238E27FC236}">
                <a16:creationId xmlns:a16="http://schemas.microsoft.com/office/drawing/2014/main" id="{5EA093EA-0849-5A6D-0F4F-9736365C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0" y="4170556"/>
            <a:ext cx="5280335" cy="17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AF909A-C3F5-261E-DAF9-08E764CCE6BF}"/>
              </a:ext>
            </a:extLst>
          </p:cNvPr>
          <p:cNvGrpSpPr/>
          <p:nvPr/>
        </p:nvGrpSpPr>
        <p:grpSpPr>
          <a:xfrm>
            <a:off x="2095061" y="1604469"/>
            <a:ext cx="2516872" cy="2522289"/>
            <a:chOff x="1998587" y="1525604"/>
            <a:chExt cx="2516872" cy="2522289"/>
          </a:xfrm>
        </p:grpSpPr>
        <p:sp>
          <p:nvSpPr>
            <p:cNvPr id="4" name="순서도: 논리합 3">
              <a:extLst>
                <a:ext uri="{FF2B5EF4-FFF2-40B4-BE49-F238E27FC236}">
                  <a16:creationId xmlns:a16="http://schemas.microsoft.com/office/drawing/2014/main" id="{24015879-FF19-723F-792A-8232D9704F31}"/>
                </a:ext>
              </a:extLst>
            </p:cNvPr>
            <p:cNvSpPr/>
            <p:nvPr/>
          </p:nvSpPr>
          <p:spPr>
            <a:xfrm>
              <a:off x="1998587" y="1549839"/>
              <a:ext cx="2506505" cy="249805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현 6">
              <a:extLst>
                <a:ext uri="{FF2B5EF4-FFF2-40B4-BE49-F238E27FC236}">
                  <a16:creationId xmlns:a16="http://schemas.microsoft.com/office/drawing/2014/main" id="{562A1B2D-19FB-1387-1A09-B036EB847D88}"/>
                </a:ext>
              </a:extLst>
            </p:cNvPr>
            <p:cNvSpPr/>
            <p:nvPr/>
          </p:nvSpPr>
          <p:spPr>
            <a:xfrm rot="6752097">
              <a:off x="2017059" y="1525604"/>
              <a:ext cx="2498400" cy="2498400"/>
            </a:xfrm>
            <a:prstGeom prst="chord">
              <a:avLst>
                <a:gd name="adj1" fmla="val 3971702"/>
                <a:gd name="adj2" fmla="val 14941605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313FB9-86BC-50D3-8C1D-4294C8253250}"/>
                </a:ext>
              </a:extLst>
            </p:cNvPr>
            <p:cNvSpPr txBox="1"/>
            <p:nvPr/>
          </p:nvSpPr>
          <p:spPr>
            <a:xfrm>
              <a:off x="2688936" y="2035851"/>
              <a:ext cx="1122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V</a:t>
              </a:r>
              <a:r>
                <a:rPr lang="ko-KR" altLang="en-US" sz="2400" dirty="0"/>
                <a:t> 전압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C580D4-879A-1E36-374B-303CA3BE8768}"/>
                </a:ext>
              </a:extLst>
            </p:cNvPr>
            <p:cNvSpPr txBox="1"/>
            <p:nvPr/>
          </p:nvSpPr>
          <p:spPr>
            <a:xfrm>
              <a:off x="2339849" y="2875402"/>
              <a:ext cx="7777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I</a:t>
              </a:r>
            </a:p>
            <a:p>
              <a:pPr algn="ctr"/>
              <a:r>
                <a:rPr lang="ko-KR" altLang="en-US" sz="2400" dirty="0"/>
                <a:t>전류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AB09E7-DB80-AD4B-78D1-2F407D6B627C}"/>
                </a:ext>
              </a:extLst>
            </p:cNvPr>
            <p:cNvSpPr txBox="1"/>
            <p:nvPr/>
          </p:nvSpPr>
          <p:spPr>
            <a:xfrm>
              <a:off x="3422470" y="2882524"/>
              <a:ext cx="7777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/>
                <a:t>R</a:t>
              </a:r>
            </a:p>
            <a:p>
              <a:pPr algn="ctr"/>
              <a:r>
                <a:rPr lang="ko-KR" altLang="en-US" sz="2400" dirty="0"/>
                <a:t>저항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68D141-C1E2-70DB-1841-4FF0E5FA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009" y="5122752"/>
            <a:ext cx="4245031" cy="13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0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DC1D-7A37-B917-CA43-58B1711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B3EE-5994-E52E-8D1F-0705DFBC6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56A70-F4D4-6128-EF79-C83E66198A1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B38C29E-F374-8803-1BBB-4D2C3563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첫번째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빨간색 띠 </a:t>
            </a:r>
            <a:r>
              <a:rPr lang="en-US" altLang="ko-KR" sz="2000" dirty="0"/>
              <a:t>– 2</a:t>
            </a:r>
          </a:p>
          <a:p>
            <a:r>
              <a:rPr lang="ko-KR" altLang="en-US" sz="2000" dirty="0"/>
              <a:t>두번째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빨간색 띠 </a:t>
            </a:r>
            <a:r>
              <a:rPr lang="en-US" altLang="ko-KR" sz="2000" dirty="0"/>
              <a:t>– 2</a:t>
            </a:r>
          </a:p>
          <a:p>
            <a:r>
              <a:rPr lang="ko-KR" altLang="en-US" sz="2000" dirty="0"/>
              <a:t>세번째 </a:t>
            </a:r>
            <a:r>
              <a:rPr lang="en-US" altLang="ko-KR" sz="2000" dirty="0"/>
              <a:t>: </a:t>
            </a:r>
            <a:r>
              <a:rPr lang="ko-KR" altLang="en-US" sz="2000" dirty="0"/>
              <a:t>검은색 </a:t>
            </a:r>
            <a:r>
              <a:rPr lang="en-US" altLang="ko-KR" sz="2000" dirty="0"/>
              <a:t>– 0</a:t>
            </a:r>
          </a:p>
          <a:p>
            <a:r>
              <a:rPr lang="ko-KR" altLang="en-US" sz="2000" dirty="0"/>
              <a:t>네번째 </a:t>
            </a:r>
            <a:r>
              <a:rPr lang="en-US" altLang="ko-KR" sz="2000" dirty="0"/>
              <a:t>: </a:t>
            </a:r>
            <a:r>
              <a:rPr lang="ko-KR" altLang="en-US" sz="2000" dirty="0"/>
              <a:t>배수를 의미</a:t>
            </a:r>
            <a:r>
              <a:rPr lang="en-US" altLang="ko-KR" sz="2000" dirty="0"/>
              <a:t>, </a:t>
            </a:r>
            <a:r>
              <a:rPr lang="ko-KR" altLang="en-US" sz="2000" dirty="0"/>
              <a:t>검은색 띠 </a:t>
            </a:r>
            <a:r>
              <a:rPr lang="en-US" altLang="ko-KR" sz="2000" dirty="0"/>
              <a:t>x1 </a:t>
            </a:r>
            <a:r>
              <a:rPr lang="ko-KR" altLang="en-US" sz="2000" dirty="0"/>
              <a:t>배수</a:t>
            </a:r>
            <a:endParaRPr lang="en-US" altLang="ko-KR" sz="2000" dirty="0"/>
          </a:p>
          <a:p>
            <a:r>
              <a:rPr lang="ko-KR" altLang="en-US" sz="2000" dirty="0"/>
              <a:t>마지막 </a:t>
            </a:r>
            <a:r>
              <a:rPr lang="en-US" altLang="ko-KR" sz="2000" dirty="0"/>
              <a:t>: ±1% (</a:t>
            </a:r>
            <a:r>
              <a:rPr lang="ko-KR" altLang="en-US" sz="2000" dirty="0"/>
              <a:t>저항의 오차</a:t>
            </a:r>
            <a:r>
              <a:rPr lang="en-US" altLang="ko-KR" sz="2000" dirty="0"/>
              <a:t>)</a:t>
            </a:r>
          </a:p>
        </p:txBody>
      </p:sp>
      <p:pic>
        <p:nvPicPr>
          <p:cNvPr id="3" name="Picture 2" descr="아두이노 강좌] 저항읽는 법 알아보기 / Arduino Resistor : 네이버 블로그">
            <a:extLst>
              <a:ext uri="{FF2B5EF4-FFF2-40B4-BE49-F238E27FC236}">
                <a16:creationId xmlns:a16="http://schemas.microsoft.com/office/drawing/2014/main" id="{8F6B48AE-C2A4-2673-2304-AE7F9E7F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5" y="1730405"/>
            <a:ext cx="3987643" cy="41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5B73B1-D5AA-4279-05E8-5A382B3F2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68059"/>
              </p:ext>
            </p:extLst>
          </p:nvPr>
        </p:nvGraphicFramePr>
        <p:xfrm>
          <a:off x="5664780" y="4758264"/>
          <a:ext cx="538728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880">
                  <a:extLst>
                    <a:ext uri="{9D8B030D-6E8A-4147-A177-3AD203B41FA5}">
                      <a16:colId xmlns:a16="http://schemas.microsoft.com/office/drawing/2014/main" val="718036138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783840115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914956464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2330500927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460872501"/>
                    </a:ext>
                  </a:extLst>
                </a:gridCol>
                <a:gridCol w="897880">
                  <a:extLst>
                    <a:ext uri="{9D8B030D-6E8A-4147-A177-3AD203B41FA5}">
                      <a16:colId xmlns:a16="http://schemas.microsoft.com/office/drawing/2014/main" val="11980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첫번째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두번째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세번째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저항값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2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검정색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검정색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갈색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220Ω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±1% 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051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B18ED-C670-122F-E55D-C0F9D2E9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FE870-3F05-3D6E-60C7-27610EA3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</a:t>
            </a:r>
            <a:r>
              <a:rPr lang="en-US" altLang="ko-KR" sz="3600" dirty="0"/>
              <a:t>(Resistor)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EC5DE-7082-CCE2-4A1C-49DB5D45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36" y="1782703"/>
            <a:ext cx="2127664" cy="407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18245-125D-D40C-4507-D9FD5A01DD7B}"/>
              </a:ext>
            </a:extLst>
          </p:cNvPr>
          <p:cNvSpPr txBox="1"/>
          <p:nvPr/>
        </p:nvSpPr>
        <p:spPr>
          <a:xfrm>
            <a:off x="6451951" y="1919109"/>
            <a:ext cx="159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330</a:t>
            </a:r>
            <a:r>
              <a:rPr lang="el-GR" altLang="ko-KR" sz="28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메이플스토리" panose="02000300000000000000" pitchFamily="2" charset="-127"/>
              </a:rPr>
              <a:t> Ω</a:t>
            </a:r>
            <a:endParaRPr lang="en-US" altLang="ko-KR" sz="2800" b="0" i="0" dirty="0">
              <a:solidFill>
                <a:srgbClr val="24292F"/>
              </a:solidFill>
              <a:effectLst/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3EAD4-0130-E9F1-F763-863FD28036F0}"/>
              </a:ext>
            </a:extLst>
          </p:cNvPr>
          <p:cNvSpPr txBox="1"/>
          <p:nvPr/>
        </p:nvSpPr>
        <p:spPr>
          <a:xfrm>
            <a:off x="6451951" y="2949570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1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C41439-B79D-8B12-A865-EEC8E44D2A11}"/>
              </a:ext>
            </a:extLst>
          </p:cNvPr>
          <p:cNvSpPr txBox="1"/>
          <p:nvPr/>
        </p:nvSpPr>
        <p:spPr>
          <a:xfrm>
            <a:off x="6451951" y="4103670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10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4157F-A545-99F8-D137-D1BAE234473B}"/>
              </a:ext>
            </a:extLst>
          </p:cNvPr>
          <p:cNvSpPr txBox="1"/>
          <p:nvPr/>
        </p:nvSpPr>
        <p:spPr>
          <a:xfrm>
            <a:off x="6451951" y="5160615"/>
            <a:ext cx="14813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2.4 </a:t>
            </a:r>
            <a:r>
              <a:rPr lang="el-GR" altLang="ko-KR" sz="2800" dirty="0">
                <a:solidFill>
                  <a:srgbClr val="24292F"/>
                </a:solidFill>
                <a:highlight>
                  <a:srgbClr val="FFFFFF"/>
                </a:highlight>
                <a:latin typeface="메이플스토리" panose="02000300000000000000" pitchFamily="2" charset="-127"/>
              </a:rPr>
              <a:t>㏀</a:t>
            </a:r>
            <a:endParaRPr lang="en-US" altLang="ko-KR" sz="2800" dirty="0">
              <a:solidFill>
                <a:srgbClr val="24292F"/>
              </a:solidFill>
              <a:highlight>
                <a:srgbClr val="FFFFFF"/>
              </a:highlight>
              <a:latin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76C4-7E65-E6F9-AE80-4FB2E5631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3D603-3AFB-BD5C-509C-A28283D2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 Quiz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5B0B1-FACC-04E8-4CE5-53302A242B6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2371E4-0858-1A3B-E56E-AF7FF3EB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74" y="2280303"/>
            <a:ext cx="7442452" cy="27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4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D453-E2BA-B186-88B2-A60428E3A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24F18-A824-17C5-BD62-6C558245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 Quiz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3F377-016C-73E8-C422-CDB1099DD394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0F36A0-A360-87DA-69A1-A979ECBBA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60155"/>
              </p:ext>
            </p:extLst>
          </p:nvPr>
        </p:nvGraphicFramePr>
        <p:xfrm>
          <a:off x="2937155" y="4758264"/>
          <a:ext cx="535915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831">
                  <a:extLst>
                    <a:ext uri="{9D8B030D-6E8A-4147-A177-3AD203B41FA5}">
                      <a16:colId xmlns:a16="http://schemas.microsoft.com/office/drawing/2014/main" val="718036138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783840115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2330500927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460872501"/>
                    </a:ext>
                  </a:extLst>
                </a:gridCol>
                <a:gridCol w="1071831">
                  <a:extLst>
                    <a:ext uri="{9D8B030D-6E8A-4147-A177-3AD203B41FA5}">
                      <a16:colId xmlns:a16="http://schemas.microsoft.com/office/drawing/2014/main" val="11980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첫번째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두번째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저항값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2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노란색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보라색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빨강색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금색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4.7KΩ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9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±5% 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374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69B1F21-E451-185D-8B6F-E53663A8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914"/>
          <a:stretch>
            <a:fillRect/>
          </a:stretch>
        </p:blipFill>
        <p:spPr>
          <a:xfrm>
            <a:off x="1879526" y="1611171"/>
            <a:ext cx="7786649" cy="29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34CAD-8BED-A320-2E81-C1901467D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96832-4EE8-A090-C7B6-5B45500A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BACFB-0AA9-A059-EF8A-445CACABFA0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CE73B04-6152-F744-8AF1-9E96B54CC4F7}"/>
              </a:ext>
            </a:extLst>
          </p:cNvPr>
          <p:cNvSpPr txBox="1">
            <a:spLocks/>
          </p:cNvSpPr>
          <p:nvPr/>
        </p:nvSpPr>
        <p:spPr>
          <a:xfrm>
            <a:off x="4983744" y="1884556"/>
            <a:ext cx="6278987" cy="4292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일명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빵판</a:t>
            </a:r>
            <a:r>
              <a:rPr lang="en-US" altLang="ko-KR" sz="2000" dirty="0"/>
              <a:t>”</a:t>
            </a:r>
            <a:r>
              <a:rPr lang="ko-KR" altLang="en-US" sz="2000" dirty="0"/>
              <a:t>으로 전자 회로를 쉽게 구성할 수 있는 기본 판</a:t>
            </a:r>
            <a:endParaRPr lang="en-US" altLang="ko-KR" sz="2000" dirty="0"/>
          </a:p>
          <a:p>
            <a:r>
              <a:rPr lang="ko-KR" altLang="en-US" sz="2000" dirty="0"/>
              <a:t>전자 회로 실험에서 기판에 납땜을 하지 않고도 소자들을 연결할 수 있도록</a:t>
            </a:r>
            <a:r>
              <a:rPr lang="en-US" altLang="ko-KR" sz="2000" dirty="0"/>
              <a:t>, </a:t>
            </a:r>
            <a:r>
              <a:rPr lang="ko-KR" altLang="en-US" sz="2000" dirty="0"/>
              <a:t>사용하는 회로 구성 도구</a:t>
            </a:r>
            <a:endParaRPr lang="en-US" altLang="ko-KR" sz="2000" dirty="0"/>
          </a:p>
          <a:p>
            <a:r>
              <a:rPr lang="ko-KR" altLang="en-US" sz="2000" dirty="0"/>
              <a:t>부품들을 재사용할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구멍의 개수에 따라 제품이 구성된다</a:t>
            </a:r>
            <a:r>
              <a:rPr lang="en-US" altLang="ko-KR" sz="2000" dirty="0"/>
              <a:t>.</a:t>
            </a:r>
          </a:p>
        </p:txBody>
      </p:sp>
      <p:pic>
        <p:nvPicPr>
          <p:cNvPr id="13" name="Picture 2" descr="교사의 성장 파트너, 쌤동네">
            <a:extLst>
              <a:ext uri="{FF2B5EF4-FFF2-40B4-BE49-F238E27FC236}">
                <a16:creationId xmlns:a16="http://schemas.microsoft.com/office/drawing/2014/main" id="{BDEB4458-F837-FC22-B9F1-05635FA9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97" y="2105816"/>
            <a:ext cx="2543660" cy="38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3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AAA0-D770-5007-2211-3E7FB06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9BA52-F299-3E27-5EA1-31DAA14C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3042"/>
            <a:ext cx="10515600" cy="1103922"/>
          </a:xfrm>
        </p:spPr>
        <p:txBody>
          <a:bodyPr>
            <a:normAutofit/>
          </a:bodyPr>
          <a:lstStyle/>
          <a:p>
            <a:r>
              <a:rPr lang="ko-KR" altLang="en-US" dirty="0"/>
              <a:t>핵심은 센서</a:t>
            </a:r>
            <a:r>
              <a:rPr lang="en-US" altLang="ko-KR" dirty="0"/>
              <a:t>+</a:t>
            </a:r>
            <a:r>
              <a:rPr lang="ko-KR" altLang="en-US" dirty="0"/>
              <a:t>인터넷 연결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제어</a:t>
            </a:r>
            <a:r>
              <a:rPr lang="en-US" altLang="ko-KR" dirty="0"/>
              <a:t>, </a:t>
            </a:r>
            <a:r>
              <a:rPr lang="ko-KR" altLang="en-US" dirty="0"/>
              <a:t>모니터링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09188-EB39-29E5-1DEB-BDEF3BB6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077E5-1739-133B-4DF1-1CA490A2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2" y="1638198"/>
            <a:ext cx="3220181" cy="2714597"/>
          </a:xfrm>
          <a:prstGeom prst="rect">
            <a:avLst/>
          </a:prstGeom>
        </p:spPr>
      </p:pic>
      <p:pic>
        <p:nvPicPr>
          <p:cNvPr id="4098" name="Picture 2" descr="텐플 스마트플러그 iot콘센트 원격제어 앱연동 1구">
            <a:extLst>
              <a:ext uri="{FF2B5EF4-FFF2-40B4-BE49-F238E27FC236}">
                <a16:creationId xmlns:a16="http://schemas.microsoft.com/office/drawing/2014/main" id="{7915EC21-AB64-33C5-DB62-445C8353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853" y="88705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오아몰">
            <a:extLst>
              <a:ext uri="{FF2B5EF4-FFF2-40B4-BE49-F238E27FC236}">
                <a16:creationId xmlns:a16="http://schemas.microsoft.com/office/drawing/2014/main" id="{75B158BF-0A5B-AF02-575C-17A44F4C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9" y="1214031"/>
            <a:ext cx="3220181" cy="32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30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1A99-6CF3-F4CD-47D7-512C1B1D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D43E7-916A-F118-F832-EE4F14E7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DD724-84CA-8499-5677-1A082FA4AD1E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5D83393-FC52-C06F-41F3-30AD4EB5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44" y="1884556"/>
            <a:ext cx="6278987" cy="4292406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solidFill>
                  <a:schemeClr val="accent1"/>
                </a:solidFill>
              </a:rPr>
              <a:t>단자띠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부품을 꽂는 영역으로 </a:t>
            </a:r>
            <a:r>
              <a:rPr lang="en-US" altLang="ko-KR" sz="2000" dirty="0" err="1"/>
              <a:t>a~e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f~j</a:t>
            </a:r>
            <a:r>
              <a:rPr lang="ko-KR" altLang="en-US" sz="2000" dirty="0"/>
              <a:t>까지 </a:t>
            </a:r>
            <a:r>
              <a:rPr lang="ko-KR" altLang="en-US" sz="2000" dirty="0" err="1"/>
              <a:t>브레드보드</a:t>
            </a:r>
            <a:r>
              <a:rPr lang="ko-KR" altLang="en-US" sz="2000" dirty="0"/>
              <a:t> 내부에서 가로로 서로 금속으로 연결되어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단자 띠에 꽂는 부품들은 부품이 연결 부위를 서로 다른 라인에 꽂아야 한다</a:t>
            </a:r>
            <a:r>
              <a:rPr lang="en-US" altLang="ko-KR" sz="2000" dirty="0"/>
              <a:t>. </a:t>
            </a:r>
            <a:r>
              <a:rPr lang="ko-KR" altLang="en-US" sz="2000" dirty="0"/>
              <a:t>같은 라인에 꽂을 경우 합선이 일어날 수 있다</a:t>
            </a:r>
            <a:r>
              <a:rPr lang="en-US" altLang="ko-KR" sz="20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DF9D3-B98C-B058-F7DA-E9A3D9F755B7}"/>
              </a:ext>
            </a:extLst>
          </p:cNvPr>
          <p:cNvGrpSpPr/>
          <p:nvPr/>
        </p:nvGrpSpPr>
        <p:grpSpPr>
          <a:xfrm>
            <a:off x="1416996" y="2095841"/>
            <a:ext cx="2543660" cy="3857971"/>
            <a:chOff x="1427958" y="1538506"/>
            <a:chExt cx="2857500" cy="4383308"/>
          </a:xfrm>
        </p:grpSpPr>
        <p:pic>
          <p:nvPicPr>
            <p:cNvPr id="8194" name="Picture 2" descr="교사의 성장 파트너, 쌤동네">
              <a:extLst>
                <a:ext uri="{FF2B5EF4-FFF2-40B4-BE49-F238E27FC236}">
                  <a16:creationId xmlns:a16="http://schemas.microsoft.com/office/drawing/2014/main" id="{417692AC-13CA-F9CD-E698-308EB0A13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58" y="1549839"/>
              <a:ext cx="2857500" cy="437197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E8FD66-8285-CE35-8B81-C93FBCD784AB}"/>
                </a:ext>
              </a:extLst>
            </p:cNvPr>
            <p:cNvSpPr/>
            <p:nvPr/>
          </p:nvSpPr>
          <p:spPr>
            <a:xfrm>
              <a:off x="1807704" y="1538506"/>
              <a:ext cx="1072506" cy="4383307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DC7DF3F-42BF-9865-CB91-BE0FEE1DA07E}"/>
              </a:ext>
            </a:extLst>
          </p:cNvPr>
          <p:cNvSpPr txBox="1"/>
          <p:nvPr/>
        </p:nvSpPr>
        <p:spPr>
          <a:xfrm>
            <a:off x="1835707" y="16998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/>
                </a:solidFill>
              </a:rPr>
              <a:t>단자띠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7F5E47-5A63-D4FB-B259-B2FA6310F88B}"/>
              </a:ext>
            </a:extLst>
          </p:cNvPr>
          <p:cNvSpPr/>
          <p:nvPr/>
        </p:nvSpPr>
        <p:spPr>
          <a:xfrm>
            <a:off x="2707519" y="2095840"/>
            <a:ext cx="954712" cy="385797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8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E748-A151-DBB9-A3D8-A0A53F1B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8CCFC-5B3A-2566-0B67-D2FCE311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83ED5-84C6-3B6E-6EF2-C417FB38C416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27D0DB7-D50F-5A96-25F7-3865DD084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44" y="1884556"/>
            <a:ext cx="6278987" cy="4292406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버스띠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전원 공급을 위한 띠로 </a:t>
            </a:r>
            <a:r>
              <a:rPr lang="en-US" altLang="ko-KR" sz="2000" dirty="0"/>
              <a:t>+ </a:t>
            </a:r>
            <a:r>
              <a:rPr lang="ko-KR" altLang="en-US" sz="2000" dirty="0"/>
              <a:t>전원선과 </a:t>
            </a:r>
            <a:r>
              <a:rPr lang="en-US" altLang="ko-KR" sz="2000" dirty="0"/>
              <a:t>– </a:t>
            </a:r>
            <a:r>
              <a:rPr lang="ko-KR" altLang="en-US" sz="2000" dirty="0"/>
              <a:t>접지선이 존재한다</a:t>
            </a:r>
            <a:r>
              <a:rPr lang="en-US" altLang="ko-KR" sz="2000" dirty="0"/>
              <a:t>.</a:t>
            </a:r>
          </a:p>
          <a:p>
            <a:endParaRPr lang="en-US" altLang="ko-KR" sz="1000" dirty="0"/>
          </a:p>
          <a:p>
            <a:r>
              <a:rPr lang="ko-KR" altLang="en-US" sz="2000" dirty="0"/>
              <a:t>전원선</a:t>
            </a:r>
            <a:r>
              <a:rPr lang="en-US" altLang="ko-KR" sz="2000" dirty="0"/>
              <a:t>(+) 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보드에서는 </a:t>
            </a:r>
            <a:r>
              <a:rPr lang="en-US" altLang="ko-KR" sz="2000" dirty="0"/>
              <a:t>5V, 3.3V, </a:t>
            </a:r>
            <a:r>
              <a:rPr lang="ko-KR" altLang="en-US" sz="2000" dirty="0"/>
              <a:t>디지털 </a:t>
            </a:r>
            <a:r>
              <a:rPr lang="ko-KR" altLang="en-US" sz="2000" dirty="0" err="1"/>
              <a:t>입출력핀과</a:t>
            </a:r>
            <a:r>
              <a:rPr lang="ko-KR" altLang="en-US" sz="2000" dirty="0"/>
              <a:t> 연결하며 일반 부품들의 </a:t>
            </a:r>
            <a:r>
              <a:rPr lang="en-US" altLang="ko-KR" sz="2000" dirty="0"/>
              <a:t>(+)</a:t>
            </a:r>
            <a:r>
              <a:rPr lang="ko-KR" altLang="en-US" sz="2000" dirty="0"/>
              <a:t>와 연결한다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빨간색으로 표시한다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접지선</a:t>
            </a:r>
            <a:r>
              <a:rPr lang="en-US" altLang="ko-KR" sz="2000" dirty="0"/>
              <a:t>(-) 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보드에서는 </a:t>
            </a:r>
            <a:r>
              <a:rPr lang="en-US" altLang="ko-KR" sz="2000" dirty="0"/>
              <a:t>GND</a:t>
            </a:r>
            <a:r>
              <a:rPr lang="ko-KR" altLang="en-US" sz="2000" dirty="0"/>
              <a:t>와 연결하고</a:t>
            </a:r>
            <a:r>
              <a:rPr lang="en-US" altLang="ko-KR" sz="2000" dirty="0"/>
              <a:t>, </a:t>
            </a:r>
            <a:r>
              <a:rPr lang="ko-KR" altLang="en-US" sz="2000" dirty="0"/>
              <a:t>부품들의 </a:t>
            </a:r>
            <a:r>
              <a:rPr lang="en-US" altLang="ko-KR" sz="2000" dirty="0"/>
              <a:t>(-)</a:t>
            </a:r>
            <a:r>
              <a:rPr lang="ko-KR" altLang="en-US" sz="2000" dirty="0"/>
              <a:t>와 연결한다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파란색 또는 검정색으로 표시한다</a:t>
            </a:r>
            <a:r>
              <a:rPr lang="en-US" altLang="ko-KR" sz="20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74422D-01EC-8DC0-C240-C6DF583F25D7}"/>
              </a:ext>
            </a:extLst>
          </p:cNvPr>
          <p:cNvGrpSpPr/>
          <p:nvPr/>
        </p:nvGrpSpPr>
        <p:grpSpPr>
          <a:xfrm>
            <a:off x="1346975" y="2095841"/>
            <a:ext cx="2673777" cy="3869835"/>
            <a:chOff x="1349297" y="1538506"/>
            <a:chExt cx="3003671" cy="4396788"/>
          </a:xfrm>
        </p:grpSpPr>
        <p:pic>
          <p:nvPicPr>
            <p:cNvPr id="8194" name="Picture 2" descr="교사의 성장 파트너, 쌤동네">
              <a:extLst>
                <a:ext uri="{FF2B5EF4-FFF2-40B4-BE49-F238E27FC236}">
                  <a16:creationId xmlns:a16="http://schemas.microsoft.com/office/drawing/2014/main" id="{A26CEC7A-5A64-1110-2CF2-7275E0636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58" y="1549839"/>
              <a:ext cx="2857500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031219-4B54-86AD-198D-9693D74B0C2C}"/>
                </a:ext>
              </a:extLst>
            </p:cNvPr>
            <p:cNvSpPr/>
            <p:nvPr/>
          </p:nvSpPr>
          <p:spPr>
            <a:xfrm>
              <a:off x="1349297" y="1538506"/>
              <a:ext cx="541380" cy="43833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EEE762-5F79-0409-7222-3F3FFA8CE54F}"/>
                </a:ext>
              </a:extLst>
            </p:cNvPr>
            <p:cNvSpPr/>
            <p:nvPr/>
          </p:nvSpPr>
          <p:spPr>
            <a:xfrm>
              <a:off x="3811588" y="1551987"/>
              <a:ext cx="541380" cy="43833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BC3A56-45E3-236E-1459-87DBDCB23B31}"/>
              </a:ext>
            </a:extLst>
          </p:cNvPr>
          <p:cNvSpPr txBox="1"/>
          <p:nvPr/>
        </p:nvSpPr>
        <p:spPr>
          <a:xfrm>
            <a:off x="1161375" y="16998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버스띠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3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9A1EF-D206-B8E5-5C09-1018449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36C89-2819-3FD8-E68F-0C85864E6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36979-92D1-77E0-0FA1-F8B24473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75035-E07C-3976-660F-354619B8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15" y="1549839"/>
            <a:ext cx="72485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12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CAE8C-81F6-1132-F21B-2147CB73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C5E80-2539-B071-E48C-6E655401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브레드보드</a:t>
            </a:r>
            <a:r>
              <a:rPr lang="ko-KR" altLang="en-US" dirty="0"/>
              <a:t>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BreadBoard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C4C28B-8433-E1B1-06B8-9247B8EEDB8C}"/>
              </a:ext>
            </a:extLst>
          </p:cNvPr>
          <p:cNvGrpSpPr/>
          <p:nvPr/>
        </p:nvGrpSpPr>
        <p:grpSpPr>
          <a:xfrm>
            <a:off x="1804337" y="1884925"/>
            <a:ext cx="8583325" cy="3300981"/>
            <a:chOff x="1580179" y="1929530"/>
            <a:chExt cx="8583325" cy="3300981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4B4E0F83-662B-08C7-27DB-5BEEADE18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33"/>
            <a:stretch>
              <a:fillRect/>
            </a:stretch>
          </p:blipFill>
          <p:spPr bwMode="auto">
            <a:xfrm>
              <a:off x="1580179" y="2114196"/>
              <a:ext cx="8583325" cy="3116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F8A4BE-73DA-5630-E38A-7BEAFE90D449}"/>
                </a:ext>
              </a:extLst>
            </p:cNvPr>
            <p:cNvSpPr txBox="1"/>
            <p:nvPr/>
          </p:nvSpPr>
          <p:spPr>
            <a:xfrm>
              <a:off x="8175099" y="1929530"/>
              <a:ext cx="1607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1"/>
                  </a:solidFill>
                </a:rPr>
                <a:t>적절한 배치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C1AD1F-B450-7A88-DEDF-4FED31A5E8CE}"/>
                </a:ext>
              </a:extLst>
            </p:cNvPr>
            <p:cNvSpPr txBox="1"/>
            <p:nvPr/>
          </p:nvSpPr>
          <p:spPr>
            <a:xfrm>
              <a:off x="2365416" y="1929530"/>
              <a:ext cx="202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부적절한 배치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1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3C583-4CB2-2021-B312-41376E8E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D45B31-AF51-2BA8-68B0-9AC8B131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A6C9D9-612F-16BC-FAA5-1127189C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70" y="1451654"/>
            <a:ext cx="6447742" cy="476985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94F0C1D-8145-C68F-99C1-93FED581C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843" y="1884556"/>
            <a:ext cx="3088887" cy="429240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보드</a:t>
            </a:r>
            <a:endParaRPr lang="en-US" altLang="ko-KR" sz="2000" dirty="0"/>
          </a:p>
          <a:p>
            <a:r>
              <a:rPr lang="ko-KR" altLang="en-US" sz="2000" dirty="0" err="1"/>
              <a:t>브레드보드</a:t>
            </a:r>
            <a:endParaRPr lang="en-US" altLang="ko-KR" sz="2000" dirty="0"/>
          </a:p>
          <a:p>
            <a:r>
              <a:rPr lang="en-US" altLang="ko-KR" sz="2000" dirty="0"/>
              <a:t>USB B</a:t>
            </a:r>
            <a:r>
              <a:rPr lang="ko-KR" altLang="en-US" sz="2000" dirty="0"/>
              <a:t>케이블</a:t>
            </a:r>
            <a:endParaRPr lang="en-US" altLang="ko-KR" sz="2000" dirty="0"/>
          </a:p>
          <a:p>
            <a:r>
              <a:rPr lang="ko-KR" altLang="en-US" sz="2000" dirty="0"/>
              <a:t>점퍼케이블</a:t>
            </a:r>
            <a:r>
              <a:rPr lang="en-US" altLang="ko-KR" sz="2000" dirty="0"/>
              <a:t>(</a:t>
            </a:r>
            <a:r>
              <a:rPr lang="ko-KR" altLang="en-US" sz="2000" dirty="0"/>
              <a:t>수</a:t>
            </a:r>
            <a:r>
              <a:rPr lang="en-US" altLang="ko-KR" sz="2000" dirty="0"/>
              <a:t>-</a:t>
            </a:r>
            <a:r>
              <a:rPr lang="ko-KR" altLang="en-US" sz="2000" dirty="0"/>
              <a:t>수</a:t>
            </a:r>
            <a:r>
              <a:rPr lang="en-US" altLang="ko-KR" sz="2000" dirty="0"/>
              <a:t>) 2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LED 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100Ω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en-US" altLang="ko-KR" sz="2000" dirty="0"/>
              <a:t>1KΩ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42881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BE200-4D7D-4BA4-C32E-6308CA1B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BAC7B-732B-BA75-5FF9-04B92246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54FAC-1BD8-772E-2ADD-4EE4933D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5726221-6D01-D709-83BD-CC8A23F7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672" y="3330160"/>
            <a:ext cx="8308656" cy="132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100Ω </a:t>
            </a:r>
            <a:r>
              <a:rPr lang="ko-KR" altLang="en-US" sz="4800" dirty="0"/>
              <a:t>저항  </a:t>
            </a:r>
            <a:r>
              <a:rPr lang="en-US" altLang="ko-KR" sz="4800" dirty="0"/>
              <a:t>vs </a:t>
            </a:r>
            <a:r>
              <a:rPr lang="ko-KR" altLang="en-US" sz="4800" dirty="0"/>
              <a:t> </a:t>
            </a:r>
            <a:r>
              <a:rPr lang="en-US" altLang="ko-KR" sz="4800" dirty="0"/>
              <a:t>1KΩ </a:t>
            </a:r>
            <a:r>
              <a:rPr lang="ko-KR" altLang="en-US" sz="4800" dirty="0"/>
              <a:t>저항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70022-2E5C-F93E-83D8-35DB8A9BC46F}"/>
              </a:ext>
            </a:extLst>
          </p:cNvPr>
          <p:cNvSpPr txBox="1">
            <a:spLocks/>
          </p:cNvSpPr>
          <p:nvPr/>
        </p:nvSpPr>
        <p:spPr>
          <a:xfrm>
            <a:off x="2582709" y="2128621"/>
            <a:ext cx="6423101" cy="1716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/>
              <a:t>Q. </a:t>
            </a:r>
            <a:r>
              <a:rPr lang="ko-KR" altLang="en-US" sz="3600" dirty="0"/>
              <a:t>더 밝은 </a:t>
            </a:r>
            <a:r>
              <a:rPr lang="en-US" altLang="ko-KR" sz="3600" dirty="0"/>
              <a:t>LED</a:t>
            </a:r>
            <a:r>
              <a:rPr lang="ko-KR" altLang="en-US" sz="3600" dirty="0"/>
              <a:t>는</a:t>
            </a:r>
            <a:r>
              <a:rPr lang="en-US" altLang="ko-KR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271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C8CC9-455E-C19A-8BD7-58AE0338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DE79F-9544-0125-B3CA-7239662B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 실습</a:t>
            </a:r>
            <a:r>
              <a:rPr lang="en-US" altLang="ko-KR" dirty="0"/>
              <a:t>. LED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5AAE0-9E1B-0C86-7CED-E9891864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39A0A49-7E86-BBDC-D968-AEA95F9CC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672" y="3330160"/>
            <a:ext cx="8308656" cy="132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00" dirty="0"/>
              <a:t>100Ω </a:t>
            </a:r>
            <a:r>
              <a:rPr lang="ko-KR" altLang="en-US" sz="4800" dirty="0"/>
              <a:t>저항  </a:t>
            </a:r>
            <a:r>
              <a:rPr lang="en-US" altLang="ko-KR" sz="4800" dirty="0"/>
              <a:t>vs </a:t>
            </a:r>
            <a:r>
              <a:rPr lang="ko-KR" altLang="en-US" sz="4800" dirty="0"/>
              <a:t> </a:t>
            </a:r>
            <a:r>
              <a:rPr lang="en-US" altLang="ko-KR" sz="4800" dirty="0"/>
              <a:t>1KΩ </a:t>
            </a:r>
            <a:r>
              <a:rPr lang="ko-KR" altLang="en-US" sz="4800" dirty="0"/>
              <a:t>저항</a:t>
            </a:r>
            <a:endParaRPr lang="en-US" altLang="ko-KR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C522A-8C4C-8176-17E4-A85DD335C6CA}"/>
              </a:ext>
            </a:extLst>
          </p:cNvPr>
          <p:cNvSpPr txBox="1">
            <a:spLocks/>
          </p:cNvSpPr>
          <p:nvPr/>
        </p:nvSpPr>
        <p:spPr>
          <a:xfrm>
            <a:off x="2582709" y="2128621"/>
            <a:ext cx="6423101" cy="1716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/>
              <a:t>Q. </a:t>
            </a:r>
            <a:r>
              <a:rPr lang="ko-KR" altLang="en-US" sz="3600" dirty="0"/>
              <a:t>더 밝은 </a:t>
            </a:r>
            <a:r>
              <a:rPr lang="en-US" altLang="ko-KR" sz="3600" dirty="0"/>
              <a:t>LED</a:t>
            </a:r>
            <a:r>
              <a:rPr lang="ko-KR" altLang="en-US" sz="3600" dirty="0"/>
              <a:t>는</a:t>
            </a:r>
            <a:r>
              <a:rPr lang="en-US" altLang="ko-KR" sz="3600" dirty="0"/>
              <a:t>?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391891-A55A-A345-2385-C07475CDD015}"/>
              </a:ext>
            </a:extLst>
          </p:cNvPr>
          <p:cNvSpPr/>
          <p:nvPr/>
        </p:nvSpPr>
        <p:spPr>
          <a:xfrm>
            <a:off x="2207941" y="2986858"/>
            <a:ext cx="3601844" cy="17164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6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1A30F-0E82-82D1-E21F-C0999F4F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70DC6-9482-C162-7323-43DC1169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en-US" altLang="ko-KR" dirty="0"/>
              <a:t>https://www.arduino.cc/en/software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00B44-5D32-934D-A82E-7552492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6A70A-8973-22A5-E029-093F95C5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35" y="1275425"/>
            <a:ext cx="9426730" cy="40640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ADA064-B9EE-BCB9-4022-B0DFD8A31E49}"/>
              </a:ext>
            </a:extLst>
          </p:cNvPr>
          <p:cNvSpPr/>
          <p:nvPr/>
        </p:nvSpPr>
        <p:spPr>
          <a:xfrm>
            <a:off x="5988205" y="3274840"/>
            <a:ext cx="4694663" cy="6243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48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5E73C-B627-78A2-7C61-B162ACB3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B8C-0E2F-2752-01CA-974F25EA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B4885-486B-E1A2-6397-335D95C7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F5037-654F-ABDE-7D15-E86BBE74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9" y="2697693"/>
            <a:ext cx="5300031" cy="3389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40CA12-193A-F707-15DD-D3EC6146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15" y="2697693"/>
            <a:ext cx="5300031" cy="33601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6D277F-4162-A10B-F2CC-C71074E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2" y="1322321"/>
            <a:ext cx="1174810" cy="14224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02A8F-BE61-2350-51F9-54AF0C408C44}"/>
              </a:ext>
            </a:extLst>
          </p:cNvPr>
          <p:cNvSpPr/>
          <p:nvPr/>
        </p:nvSpPr>
        <p:spPr>
          <a:xfrm>
            <a:off x="3832969" y="5599134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28A05E-FDDD-2C19-647D-17979D07E011}"/>
              </a:ext>
            </a:extLst>
          </p:cNvPr>
          <p:cNvSpPr txBox="1"/>
          <p:nvPr/>
        </p:nvSpPr>
        <p:spPr>
          <a:xfrm>
            <a:off x="2491213" y="1633447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CAB7E0-F0D8-ACFA-28B6-338D81A593A2}"/>
              </a:ext>
            </a:extLst>
          </p:cNvPr>
          <p:cNvSpPr/>
          <p:nvPr/>
        </p:nvSpPr>
        <p:spPr>
          <a:xfrm>
            <a:off x="9672863" y="5574081"/>
            <a:ext cx="861526" cy="359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AF737-148C-1A10-3B43-51C08D5C2EA7}"/>
              </a:ext>
            </a:extLst>
          </p:cNvPr>
          <p:cNvSpPr txBox="1"/>
          <p:nvPr/>
        </p:nvSpPr>
        <p:spPr>
          <a:xfrm>
            <a:off x="3144659" y="557660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D1635-63E0-E86C-43A6-8861EA84B375}"/>
              </a:ext>
            </a:extLst>
          </p:cNvPr>
          <p:cNvSpPr txBox="1"/>
          <p:nvPr/>
        </p:nvSpPr>
        <p:spPr>
          <a:xfrm>
            <a:off x="9146714" y="5170239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235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5E40-F24A-CF23-3A89-B28A6F39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E0DEC-6F55-A036-B255-3865568C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B8FA5-8322-39C9-6DE3-93559881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05670-895E-CA91-B9D3-4BFD60C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4" y="2271928"/>
            <a:ext cx="5540338" cy="3533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51854-E235-72A8-8DCE-0C7FC6FD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770" y="2219916"/>
            <a:ext cx="5636296" cy="3585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D1094D-3A5A-14FE-8A94-6BFFA63D8760}"/>
              </a:ext>
            </a:extLst>
          </p:cNvPr>
          <p:cNvSpPr/>
          <p:nvPr/>
        </p:nvSpPr>
        <p:spPr>
          <a:xfrm>
            <a:off x="3933178" y="5323561"/>
            <a:ext cx="883080" cy="4070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2372F-323A-4578-5C9F-C59C8185E2FF}"/>
              </a:ext>
            </a:extLst>
          </p:cNvPr>
          <p:cNvSpPr txBox="1"/>
          <p:nvPr/>
        </p:nvSpPr>
        <p:spPr>
          <a:xfrm>
            <a:off x="3933178" y="4879072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44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45C96-DEC1-08DD-B32B-A8D6E3DB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9E08D-D36E-06E8-2737-F14FCF39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F7E85-DBE1-D5F2-4757-EC4C0E72C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en-US" altLang="ko-KR" dirty="0"/>
              <a:t>1990</a:t>
            </a:r>
            <a:r>
              <a:rPr lang="ko-KR" altLang="en-US" dirty="0"/>
              <a:t>년대</a:t>
            </a:r>
            <a:r>
              <a:rPr lang="en-US" altLang="ko-KR" dirty="0"/>
              <a:t> </a:t>
            </a:r>
            <a:r>
              <a:rPr lang="ko-KR" altLang="en-US" dirty="0"/>
              <a:t>초반 </a:t>
            </a:r>
            <a:r>
              <a:rPr lang="en-US" altLang="ko-KR" dirty="0"/>
              <a:t>IoT </a:t>
            </a:r>
            <a:r>
              <a:rPr lang="ko-KR" altLang="en-US" dirty="0"/>
              <a:t>개념 등장</a:t>
            </a:r>
            <a:endParaRPr lang="en-US" altLang="ko-KR" dirty="0"/>
          </a:p>
          <a:p>
            <a:r>
              <a:rPr lang="en-US" altLang="ko-KR" dirty="0"/>
              <a:t>1999</a:t>
            </a:r>
            <a:r>
              <a:rPr lang="ko-KR" altLang="en-US" dirty="0"/>
              <a:t>년 케빈 </a:t>
            </a:r>
            <a:r>
              <a:rPr lang="ko-KR" altLang="en-US" dirty="0" err="1"/>
              <a:t>애쉬튼이</a:t>
            </a:r>
            <a:r>
              <a:rPr lang="ko-KR" altLang="en-US" dirty="0"/>
              <a:t> 자사 제품에 </a:t>
            </a:r>
            <a:r>
              <a:rPr lang="en-US" altLang="ko-KR" dirty="0"/>
              <a:t>RFID </a:t>
            </a:r>
            <a:r>
              <a:rPr lang="ko-KR" altLang="en-US" dirty="0"/>
              <a:t>태그를 부착할 때</a:t>
            </a:r>
            <a:r>
              <a:rPr lang="en-US" altLang="ko-KR" dirty="0"/>
              <a:t>, </a:t>
            </a:r>
            <a:r>
              <a:rPr lang="ko-KR" altLang="en-US" dirty="0"/>
              <a:t>최초로 </a:t>
            </a:r>
            <a:r>
              <a:rPr lang="en-US" altLang="ko-KR" dirty="0"/>
              <a:t>‘</a:t>
            </a:r>
            <a:r>
              <a:rPr lang="ko-KR" altLang="en-US" dirty="0"/>
              <a:t>사물 인터넷</a:t>
            </a:r>
            <a:r>
              <a:rPr lang="en-US" altLang="ko-KR" dirty="0"/>
              <a:t>‘ </a:t>
            </a:r>
            <a:r>
              <a:rPr lang="ko-KR" altLang="en-US" dirty="0"/>
              <a:t>이라는 용어 등장</a:t>
            </a:r>
            <a:endParaRPr lang="en-US" altLang="ko-KR" dirty="0"/>
          </a:p>
          <a:p>
            <a:r>
              <a:rPr lang="en-US" altLang="ko-KR" dirty="0"/>
              <a:t>2000</a:t>
            </a:r>
            <a:r>
              <a:rPr lang="ko-KR" altLang="en-US" dirty="0"/>
              <a:t>년대 스마트폰과 같은 모바일 기기의 보급과 함께 </a:t>
            </a:r>
            <a:r>
              <a:rPr lang="en-US" altLang="ko-KR" dirty="0"/>
              <a:t>IoT </a:t>
            </a:r>
            <a:r>
              <a:rPr lang="ko-KR" altLang="en-US" dirty="0"/>
              <a:t>기술 발전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A0FEAA-7691-37AA-7F4D-5559DC6E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A115C-ABE8-1645-5947-720DEF9BB288}"/>
              </a:ext>
            </a:extLst>
          </p:cNvPr>
          <p:cNvSpPr txBox="1"/>
          <p:nvPr/>
        </p:nvSpPr>
        <p:spPr>
          <a:xfrm>
            <a:off x="6452499" y="5308161"/>
            <a:ext cx="5493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*RFID : </a:t>
            </a:r>
            <a:r>
              <a:rPr lang="ko-KR" altLang="en-US" sz="1600" dirty="0">
                <a:solidFill>
                  <a:schemeClr val="accent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사물에 고유코드가 기록된 전자태그를 부착하고 무선신호를 이용하여 해당 사물의 정보를 인식하는 기술</a:t>
            </a:r>
            <a:endParaRPr lang="ko-KR" altLang="en-US"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494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F3243-1A58-E5D1-9381-0B80ADF4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B1FAC-5F9E-28C8-6B18-93A13C28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0C8D0-C4CF-A17F-C2B7-2E976DA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66A28-52AF-EE56-4C15-80682593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17" y="1437372"/>
            <a:ext cx="6210666" cy="3983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2A19D-A07F-B206-9B7C-214E5272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88" y="2700609"/>
            <a:ext cx="939848" cy="10478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B7958-B3E8-C974-1EF1-862CD58CCB22}"/>
              </a:ext>
            </a:extLst>
          </p:cNvPr>
          <p:cNvSpPr txBox="1"/>
          <p:nvPr/>
        </p:nvSpPr>
        <p:spPr>
          <a:xfrm>
            <a:off x="7476572" y="4213628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 후 아이콘 선택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1535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D3AD3-6006-F9B3-1A24-9CF7266C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6CC2-D5BB-EAE3-3567-82A32F89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E511-5447-4EBE-2269-A44EAF30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4185"/>
            <a:ext cx="10515600" cy="552777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첫 </a:t>
            </a:r>
            <a:r>
              <a:rPr lang="ko-KR" altLang="en-US" dirty="0" err="1"/>
              <a:t>실행시</a:t>
            </a:r>
            <a:r>
              <a:rPr lang="ko-KR" altLang="en-US" dirty="0"/>
              <a:t>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88B45-0A77-D003-3F0F-C4EB663A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9EE0-D440-9793-7F7C-60E8BD4AC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84" y="1444523"/>
            <a:ext cx="449603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1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29A55-2D28-302C-1DD6-6D04490C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2805BB-ABB6-8977-1556-27F86C83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30" y="1967464"/>
            <a:ext cx="4483330" cy="39308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E474A-E23C-F9CF-381A-65CE164B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9CFF6F0B-3AB8-543A-16E8-925DAB86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67" y="1977069"/>
            <a:ext cx="4476980" cy="39626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62BBB0-AF78-C612-B614-229DBE0DF3EE}"/>
              </a:ext>
            </a:extLst>
          </p:cNvPr>
          <p:cNvSpPr/>
          <p:nvPr/>
        </p:nvSpPr>
        <p:spPr>
          <a:xfrm>
            <a:off x="2093255" y="2398733"/>
            <a:ext cx="1514239" cy="2818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DB552-0CF8-CC69-ED5B-8FFE336D2EFC}"/>
              </a:ext>
            </a:extLst>
          </p:cNvPr>
          <p:cNvSpPr txBox="1"/>
          <p:nvPr/>
        </p:nvSpPr>
        <p:spPr>
          <a:xfrm>
            <a:off x="2919184" y="1967464"/>
            <a:ext cx="6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961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17E57-CA05-2F03-7C95-49B982B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FA041D-1A6B-AB87-B639-C4A0D3168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8" y="1939062"/>
            <a:ext cx="4476980" cy="396260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00496-1B71-010A-D289-1BF608ED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419C34-BDB0-AD54-AEAC-A1808C40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42" y="1939062"/>
            <a:ext cx="452143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3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B7FE-3700-D0CF-8E9C-6D65B597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22413-99C9-4AB9-886C-568A4450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DC332-DE87-D049-2CAF-98AE3988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62025B-4EC5-BB6B-2DFA-9E0A8C05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75" y="1816802"/>
            <a:ext cx="4728528" cy="4170668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977F518-754C-2789-9D66-493CCDDAB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98" y="1887921"/>
            <a:ext cx="4569419" cy="4058111"/>
          </a:xfrm>
        </p:spPr>
      </p:pic>
    </p:spTree>
    <p:extLst>
      <p:ext uri="{BB962C8B-B14F-4D97-AF65-F5344CB8AC3E}">
        <p14:creationId xmlns:p14="http://schemas.microsoft.com/office/powerpoint/2010/main" val="3054910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4DDF-907E-03C2-4701-120C170C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31233-FAA7-8196-ED57-21DCDF80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CE0B4-0B2D-A776-DE69-E234505E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2667EC-AC07-71F3-4683-AD13066B2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05813"/>
            <a:ext cx="10515600" cy="471358"/>
          </a:xfrm>
        </p:spPr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0B718-CE04-0F54-2E52-5D2E661C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64" y="1169979"/>
            <a:ext cx="5657703" cy="50156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197F-CC45-1D67-4952-54C698342A02}"/>
              </a:ext>
            </a:extLst>
          </p:cNvPr>
          <p:cNvSpPr/>
          <p:nvPr/>
        </p:nvSpPr>
        <p:spPr>
          <a:xfrm>
            <a:off x="3628581" y="4368804"/>
            <a:ext cx="4924404" cy="15502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96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1B4A2-6D74-4F43-0E3B-6790DAA0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F3763-0829-5E82-1235-BAED58E6F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D1807-BC0E-358E-510A-D5B650E6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EB688-AEDB-EE8A-10CC-9BB8FD78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27" y="1549839"/>
            <a:ext cx="5953125" cy="4333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9FD96E-94AE-BC1F-F958-FA46A97A5135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69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1B34-4BAA-5217-EA50-994A4D62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2F31E-D08B-2AA2-DEBD-3CBA1DE7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A8BCF-03A9-B155-B1AA-3A6284A5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75DE3-3BEA-DE09-6044-62FD16A1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89400-7F59-ED02-C6EE-93712A2E1CDC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D654B-A6A9-157D-E8CC-3FC14680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9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2B451-5091-D191-3509-1315EE2C4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5FE42-BD9E-A504-BA7D-B2B0941F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6B229-E1F6-43C7-FF87-F5BA35240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6413A-C22E-6EAE-3390-E0865301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00BA8E-A170-3624-4642-0987692A7671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D1F10D-CF0F-63CD-64D5-AD5C41D0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2B8622-BCFA-32BE-5C08-44540551281F}"/>
              </a:ext>
            </a:extLst>
          </p:cNvPr>
          <p:cNvSpPr/>
          <p:nvPr/>
        </p:nvSpPr>
        <p:spPr>
          <a:xfrm>
            <a:off x="1412488" y="1991880"/>
            <a:ext cx="6471424" cy="1260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F78D05-9992-0C3D-197C-DFE824A91A48}"/>
              </a:ext>
            </a:extLst>
          </p:cNvPr>
          <p:cNvSpPr/>
          <p:nvPr/>
        </p:nvSpPr>
        <p:spPr>
          <a:xfrm>
            <a:off x="4047893" y="3429000"/>
            <a:ext cx="7305907" cy="2678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D63580-65EF-E9BF-95CF-5CBCFDB50052}"/>
              </a:ext>
            </a:extLst>
          </p:cNvPr>
          <p:cNvSpPr txBox="1">
            <a:spLocks/>
          </p:cNvSpPr>
          <p:nvPr/>
        </p:nvSpPr>
        <p:spPr>
          <a:xfrm>
            <a:off x="4066942" y="3495683"/>
            <a:ext cx="7140034" cy="267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setup()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스케치가 시작될 때 호출되는 함수</a:t>
            </a:r>
            <a:endParaRPr lang="en-US" altLang="ko-KR" dirty="0"/>
          </a:p>
          <a:p>
            <a:r>
              <a:rPr lang="ko-KR" altLang="en-US" dirty="0"/>
              <a:t>보드의 전원 인가 혹은 리셋 후에 한 번만 수행되며</a:t>
            </a:r>
            <a:r>
              <a:rPr lang="en-US" altLang="ko-KR" dirty="0"/>
              <a:t>, </a:t>
            </a:r>
            <a:r>
              <a:rPr lang="ko-KR" altLang="en-US" dirty="0"/>
              <a:t>변수와 핀 모드 설정</a:t>
            </a:r>
            <a:r>
              <a:rPr lang="en-US" altLang="ko-KR" dirty="0"/>
              <a:t>, </a:t>
            </a:r>
            <a:r>
              <a:rPr lang="ko-KR" altLang="en-US" dirty="0"/>
              <a:t>하드웨어 초기화 작업</a:t>
            </a:r>
            <a:r>
              <a:rPr lang="en-US" altLang="ko-KR" dirty="0"/>
              <a:t>, </a:t>
            </a:r>
            <a:r>
              <a:rPr lang="ko-KR" altLang="en-US" dirty="0"/>
              <a:t>직렬 통신 속도 설정 등을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72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0DD3-D52D-73BD-0FC5-80D841983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3B56C-42B3-025D-1A05-C04108D3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/>
              <a:t> 스케치 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F3C59-1E42-94B2-8D27-A22C4076D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5960A-B636-5772-F06D-0919B14F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B898E6-A63B-B633-6047-9EECFBAD97E7}"/>
              </a:ext>
            </a:extLst>
          </p:cNvPr>
          <p:cNvSpPr/>
          <p:nvPr/>
        </p:nvSpPr>
        <p:spPr>
          <a:xfrm>
            <a:off x="7170235" y="3716777"/>
            <a:ext cx="1371599" cy="375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26AC7-B50E-372A-160D-27CE6C88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8AC085-62FE-A977-AF65-843F795EAE8E}"/>
              </a:ext>
            </a:extLst>
          </p:cNvPr>
          <p:cNvSpPr/>
          <p:nvPr/>
        </p:nvSpPr>
        <p:spPr>
          <a:xfrm>
            <a:off x="1412488" y="2531327"/>
            <a:ext cx="6471424" cy="499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70FF8-05C4-386A-C881-BC3929EDC721}"/>
              </a:ext>
            </a:extLst>
          </p:cNvPr>
          <p:cNvSpPr/>
          <p:nvPr/>
        </p:nvSpPr>
        <p:spPr>
          <a:xfrm>
            <a:off x="4047893" y="3429000"/>
            <a:ext cx="7305907" cy="2678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7CEC5D-E4B4-809D-4DD1-4F04109D6EF1}"/>
              </a:ext>
            </a:extLst>
          </p:cNvPr>
          <p:cNvSpPr txBox="1">
            <a:spLocks/>
          </p:cNvSpPr>
          <p:nvPr/>
        </p:nvSpPr>
        <p:spPr>
          <a:xfrm>
            <a:off x="4066942" y="3495683"/>
            <a:ext cx="7140034" cy="267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pinMode</a:t>
            </a:r>
            <a:r>
              <a:rPr lang="en-US" altLang="ko-KR" dirty="0"/>
              <a:t>(pin, mode)</a:t>
            </a:r>
          </a:p>
          <a:p>
            <a:r>
              <a:rPr lang="en-US" altLang="ko-KR" dirty="0"/>
              <a:t>Pin</a:t>
            </a:r>
            <a:r>
              <a:rPr lang="ko-KR" altLang="en-US" dirty="0"/>
              <a:t>에 해당하는 핀의 입출력 속성을 지정하는 함수</a:t>
            </a:r>
            <a:endParaRPr lang="en-US" altLang="ko-KR" dirty="0"/>
          </a:p>
          <a:p>
            <a:r>
              <a:rPr lang="en-US" altLang="ko-KR" dirty="0"/>
              <a:t>mode</a:t>
            </a:r>
            <a:r>
              <a:rPr lang="ko-KR" altLang="en-US" dirty="0"/>
              <a:t>의 종류 </a:t>
            </a:r>
            <a:endParaRPr lang="en-US" altLang="ko-KR" dirty="0"/>
          </a:p>
          <a:p>
            <a:pPr lvl="1"/>
            <a:r>
              <a:rPr lang="en-US" altLang="ko-KR" dirty="0"/>
              <a:t>INPUT(</a:t>
            </a:r>
            <a:r>
              <a:rPr lang="ko-KR" altLang="en-US" dirty="0"/>
              <a:t>기본값</a:t>
            </a:r>
            <a:r>
              <a:rPr lang="en-US" altLang="ko-KR" dirty="0"/>
              <a:t>), OUTPUT, PULLUP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2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95BDD-E906-7432-EAEE-28146AAE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898F3-3C1C-7B4D-01FE-05C67AB6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CBBE5-8BE4-2BDD-403A-642116101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수집하도록 명령 받은 모든 데이터를 수집하고</a:t>
            </a:r>
            <a:r>
              <a:rPr lang="en-US" altLang="ko-KR" dirty="0"/>
              <a:t>, </a:t>
            </a:r>
            <a:r>
              <a:rPr lang="ko-KR" altLang="en-US" dirty="0"/>
              <a:t>수집된 데이터는 분석과 처리 과정을 거쳐 의사결정에 도움을 주거나 자동화하는데 활용된다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39923-AAF8-4C40-FB6E-7FC74627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DB43DE-36A3-AE3E-7B5F-2250900F2571}"/>
              </a:ext>
            </a:extLst>
          </p:cNvPr>
          <p:cNvSpPr/>
          <p:nvPr/>
        </p:nvSpPr>
        <p:spPr>
          <a:xfrm>
            <a:off x="838200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11194C-CFB9-F38B-E6CC-83D8BF573E28}"/>
              </a:ext>
            </a:extLst>
          </p:cNvPr>
          <p:cNvSpPr/>
          <p:nvPr/>
        </p:nvSpPr>
        <p:spPr>
          <a:xfrm>
            <a:off x="9603058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5831BFF-D724-8301-30C8-62B174112932}"/>
              </a:ext>
            </a:extLst>
          </p:cNvPr>
          <p:cNvSpPr/>
          <p:nvPr/>
        </p:nvSpPr>
        <p:spPr>
          <a:xfrm>
            <a:off x="6704671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64A5C4-9244-5038-4F2F-4711610DE4C5}"/>
              </a:ext>
            </a:extLst>
          </p:cNvPr>
          <p:cNvSpPr/>
          <p:nvPr/>
        </p:nvSpPr>
        <p:spPr>
          <a:xfrm>
            <a:off x="3736587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BE544F3-0D32-641F-EF9F-A8DCCFFB4617}"/>
              </a:ext>
            </a:extLst>
          </p:cNvPr>
          <p:cNvSpPr/>
          <p:nvPr/>
        </p:nvSpPr>
        <p:spPr>
          <a:xfrm>
            <a:off x="3736587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7B3A18B-5489-4951-A853-0E70BF114DE1}"/>
              </a:ext>
            </a:extLst>
          </p:cNvPr>
          <p:cNvSpPr/>
          <p:nvPr/>
        </p:nvSpPr>
        <p:spPr>
          <a:xfrm>
            <a:off x="6704671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7686302-B807-AC80-605D-455625A42214}"/>
              </a:ext>
            </a:extLst>
          </p:cNvPr>
          <p:cNvSpPr/>
          <p:nvPr/>
        </p:nvSpPr>
        <p:spPr>
          <a:xfrm>
            <a:off x="9603058" y="3278458"/>
            <a:ext cx="1750742" cy="2408664"/>
          </a:xfrm>
          <a:prstGeom prst="roundRect">
            <a:avLst>
              <a:gd name="adj" fmla="val 11571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작업 수행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D0F11B-CFAB-AFE5-1049-7387AB12CE1C}"/>
              </a:ext>
            </a:extLst>
          </p:cNvPr>
          <p:cNvSpPr/>
          <p:nvPr/>
        </p:nvSpPr>
        <p:spPr>
          <a:xfrm>
            <a:off x="2758612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32F88E-80FB-033D-B0F5-9D44E253873B}"/>
              </a:ext>
            </a:extLst>
          </p:cNvPr>
          <p:cNvSpPr/>
          <p:nvPr/>
        </p:nvSpPr>
        <p:spPr>
          <a:xfrm>
            <a:off x="5656999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0B833A7-4B2F-F661-430D-E937A6155C5B}"/>
              </a:ext>
            </a:extLst>
          </p:cNvPr>
          <p:cNvSpPr/>
          <p:nvPr/>
        </p:nvSpPr>
        <p:spPr>
          <a:xfrm>
            <a:off x="8590234" y="4265341"/>
            <a:ext cx="878002" cy="43489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96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5F37-5800-FC09-FE8A-7569C5D2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0D21F-ED18-E29A-E563-4CACCCBA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F646C-2E30-B12E-5B45-D27F32E78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1D9AF-F5CB-FF1F-1A5D-007165CA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D834C6-221A-93F0-1A59-67D6D104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25A8F2-6784-8C74-D6E4-69CC32762FAB}"/>
              </a:ext>
            </a:extLst>
          </p:cNvPr>
          <p:cNvSpPr/>
          <p:nvPr/>
        </p:nvSpPr>
        <p:spPr>
          <a:xfrm>
            <a:off x="1412488" y="3716776"/>
            <a:ext cx="9794488" cy="18156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1F57BD-83EA-A873-11CB-D1EF9CACF2B1}"/>
              </a:ext>
            </a:extLst>
          </p:cNvPr>
          <p:cNvGrpSpPr/>
          <p:nvPr/>
        </p:nvGrpSpPr>
        <p:grpSpPr>
          <a:xfrm>
            <a:off x="4047893" y="1256591"/>
            <a:ext cx="7305907" cy="2288736"/>
            <a:chOff x="4047893" y="3429000"/>
            <a:chExt cx="7305907" cy="27456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89B2EF-2B30-4B63-D2F8-35B46AA21C64}"/>
                </a:ext>
              </a:extLst>
            </p:cNvPr>
            <p:cNvSpPr/>
            <p:nvPr/>
          </p:nvSpPr>
          <p:spPr>
            <a:xfrm>
              <a:off x="7170235" y="3716777"/>
              <a:ext cx="1371599" cy="3757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23A2718-4B07-B3D2-4F42-14EE6795535E}"/>
                </a:ext>
              </a:extLst>
            </p:cNvPr>
            <p:cNvSpPr/>
            <p:nvPr/>
          </p:nvSpPr>
          <p:spPr>
            <a:xfrm>
              <a:off x="4047893" y="3429000"/>
              <a:ext cx="7305907" cy="2678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FC1BD93-9A86-62BB-92C3-CEA61E9539E2}"/>
                </a:ext>
              </a:extLst>
            </p:cNvPr>
            <p:cNvSpPr txBox="1">
              <a:spLocks/>
            </p:cNvSpPr>
            <p:nvPr/>
          </p:nvSpPr>
          <p:spPr>
            <a:xfrm>
              <a:off x="4066942" y="3495683"/>
              <a:ext cx="7140034" cy="26789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loop() </a:t>
              </a:r>
              <a:r>
                <a:rPr lang="ko-KR" altLang="en-US" dirty="0"/>
                <a:t>함수</a:t>
              </a:r>
              <a:endParaRPr lang="en-US" altLang="ko-KR" dirty="0"/>
            </a:p>
            <a:p>
              <a:r>
                <a:rPr lang="ko-KR" altLang="en-US" dirty="0"/>
                <a:t>루프를 반복하여 프로그램이 기능을 수행하고 응답할 수 있도록 하며</a:t>
              </a:r>
              <a:r>
                <a:rPr lang="en-US" altLang="ko-KR" dirty="0"/>
                <a:t>, </a:t>
              </a:r>
              <a:r>
                <a:rPr lang="ko-KR" altLang="en-US" dirty="0" err="1"/>
                <a:t>아두이노</a:t>
              </a:r>
              <a:r>
                <a:rPr lang="ko-KR" altLang="en-US" dirty="0"/>
                <a:t> 보드를 능동적으로 제어한다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663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329B9-676D-A5CA-5775-5FC9C0F90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1DBA2-D99E-2045-A08B-D2D7693A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스케치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4ECC4-BDE0-470C-20E5-B6BE1E03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5DCBF-FBC9-2D57-2D11-203E14E0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D5BE67-E28F-78EE-5367-C3673B2E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21289"/>
            <a:ext cx="10534650" cy="3990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77AD9C-FB52-3DF5-7C86-90220EA65571}"/>
              </a:ext>
            </a:extLst>
          </p:cNvPr>
          <p:cNvSpPr/>
          <p:nvPr/>
        </p:nvSpPr>
        <p:spPr>
          <a:xfrm>
            <a:off x="1412488" y="3941054"/>
            <a:ext cx="9794488" cy="4525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A90A45-3E06-CCC4-0CA2-CB49441D0B51}"/>
              </a:ext>
            </a:extLst>
          </p:cNvPr>
          <p:cNvGrpSpPr/>
          <p:nvPr/>
        </p:nvGrpSpPr>
        <p:grpSpPr>
          <a:xfrm>
            <a:off x="4047893" y="1664101"/>
            <a:ext cx="7305907" cy="1648664"/>
            <a:chOff x="4047893" y="3429000"/>
            <a:chExt cx="7305907" cy="26789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E18590-3E70-137C-74DD-45605AD09B90}"/>
                </a:ext>
              </a:extLst>
            </p:cNvPr>
            <p:cNvSpPr/>
            <p:nvPr/>
          </p:nvSpPr>
          <p:spPr>
            <a:xfrm>
              <a:off x="7170235" y="3716777"/>
              <a:ext cx="1371599" cy="3757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6F9BF7F-3415-BFCB-B41E-69B1F99E8C24}"/>
                </a:ext>
              </a:extLst>
            </p:cNvPr>
            <p:cNvSpPr/>
            <p:nvPr/>
          </p:nvSpPr>
          <p:spPr>
            <a:xfrm>
              <a:off x="4047893" y="3429000"/>
              <a:ext cx="7305907" cy="2678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E1DE9F8-8BD7-437C-8D7A-97D19FC10090}"/>
                </a:ext>
              </a:extLst>
            </p:cNvPr>
            <p:cNvSpPr txBox="1">
              <a:spLocks/>
            </p:cNvSpPr>
            <p:nvPr/>
          </p:nvSpPr>
          <p:spPr>
            <a:xfrm>
              <a:off x="4066942" y="3495684"/>
              <a:ext cx="7140034" cy="20984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/>
                <a:t>digitalWrite</a:t>
              </a:r>
              <a:r>
                <a:rPr lang="en-US" altLang="ko-KR" dirty="0"/>
                <a:t>(pin, value)</a:t>
              </a:r>
            </a:p>
            <a:p>
              <a:r>
                <a:rPr lang="ko-KR" altLang="en-US" dirty="0"/>
                <a:t>출력으로 지정된 디지털 핀에 </a:t>
              </a:r>
              <a:r>
                <a:rPr lang="en-US" altLang="ko-KR" dirty="0"/>
                <a:t>“HIGH” </a:t>
              </a:r>
              <a:r>
                <a:rPr lang="ko-KR" altLang="en-US" dirty="0"/>
                <a:t>혹은 </a:t>
              </a:r>
              <a:r>
                <a:rPr lang="en-US" altLang="ko-KR" dirty="0"/>
                <a:t>“LOW” </a:t>
              </a:r>
              <a:r>
                <a:rPr lang="ko-KR" altLang="en-US" dirty="0"/>
                <a:t>값을 보내서 해당 값을 갖도록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609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C526-C753-FDE7-C3B2-308136BC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51E5F-1192-766B-5733-D1E10D72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C9021-B025-6C89-E191-A43E91E3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b="1" dirty="0"/>
              <a:t>데이터 수집 </a:t>
            </a:r>
            <a:r>
              <a:rPr lang="en-US" altLang="ko-KR" dirty="0"/>
              <a:t>: </a:t>
            </a:r>
            <a:r>
              <a:rPr lang="ko-KR" altLang="en-US" dirty="0"/>
              <a:t>사물인터넷 기기는 센서를 통해 주변 환경 데이터를 수집한다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공유 </a:t>
            </a:r>
            <a:r>
              <a:rPr lang="en-US" altLang="ko-KR" dirty="0"/>
              <a:t>: </a:t>
            </a:r>
            <a:r>
              <a:rPr lang="ko-KR" altLang="en-US" dirty="0"/>
              <a:t>수집한 데이터를 네트워크를 통해 퍼블릭</a:t>
            </a:r>
            <a:r>
              <a:rPr lang="en-US" altLang="ko-KR" dirty="0"/>
              <a:t>, </a:t>
            </a:r>
            <a:r>
              <a:rPr lang="ko-KR" altLang="en-US" dirty="0"/>
              <a:t>프라이버시 클라우드 시스템에 전송한다</a:t>
            </a:r>
            <a:r>
              <a:rPr lang="en-US" altLang="ko-KR" dirty="0"/>
              <a:t>. </a:t>
            </a: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다른 기기에 전송하거나 로컬에 저장한다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처리 </a:t>
            </a:r>
            <a:r>
              <a:rPr lang="en-US" altLang="ko-KR" dirty="0"/>
              <a:t>: </a:t>
            </a:r>
            <a:r>
              <a:rPr lang="ko-KR" altLang="en-US" dirty="0"/>
              <a:t>전송</a:t>
            </a:r>
            <a:r>
              <a:rPr lang="en-US" altLang="ko-KR" dirty="0"/>
              <a:t>, </a:t>
            </a:r>
            <a:r>
              <a:rPr lang="ko-KR" altLang="en-US" dirty="0"/>
              <a:t>저장된 데이터를 기반으로 특정한 작업을 수행하도록 처리한다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데이터 기반 작업 수행 </a:t>
            </a:r>
            <a:r>
              <a:rPr lang="en-US" altLang="ko-KR" dirty="0"/>
              <a:t>: </a:t>
            </a:r>
            <a:r>
              <a:rPr lang="ko-KR" altLang="en-US" dirty="0"/>
              <a:t>네트워크 내 모든 기기에서 수집된 데이터는 분석 과정을 거치는데</a:t>
            </a:r>
            <a:r>
              <a:rPr lang="en-US" altLang="ko-KR" dirty="0"/>
              <a:t>, </a:t>
            </a:r>
            <a:r>
              <a:rPr lang="ko-KR" altLang="en-US" dirty="0"/>
              <a:t>처리 장치를 통해 작업이 마무리되면 사용자에게 메시지를 발송하는 등의 여러 액션을 수행할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42CB1-9EC2-1EDB-E3F0-FDB1F003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7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B14B-F401-5A60-B46E-A61B0EC6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324E6-34E1-79EC-C015-1BDAA2BB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 </a:t>
            </a:r>
            <a:r>
              <a:rPr lang="ko-KR" altLang="en-US" dirty="0"/>
              <a:t>적용 사례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DF4DB28-9EDC-43A5-1BDC-22B80D5C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</p:spPr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B0EFCA-6E75-6E84-ACEC-22C87D1C1B38}"/>
              </a:ext>
            </a:extLst>
          </p:cNvPr>
          <p:cNvSpPr/>
          <p:nvPr/>
        </p:nvSpPr>
        <p:spPr>
          <a:xfrm>
            <a:off x="870996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스마트홈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4759C-D244-92D6-6438-2D1A40005055}"/>
              </a:ext>
            </a:extLst>
          </p:cNvPr>
          <p:cNvSpPr/>
          <p:nvPr/>
        </p:nvSpPr>
        <p:spPr>
          <a:xfrm>
            <a:off x="3699688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헬스케어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DDF167-DD20-5BAC-9A07-68AD761421B8}"/>
              </a:ext>
            </a:extLst>
          </p:cNvPr>
          <p:cNvSpPr/>
          <p:nvPr/>
        </p:nvSpPr>
        <p:spPr>
          <a:xfrm>
            <a:off x="6528380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교통 및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EF4687-F44E-2D69-A422-9032D62C89BC}"/>
              </a:ext>
            </a:extLst>
          </p:cNvPr>
          <p:cNvSpPr/>
          <p:nvPr/>
        </p:nvSpPr>
        <p:spPr>
          <a:xfrm>
            <a:off x="9357072" y="1806497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공공안전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환경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E5963-96F2-B20E-0161-0DBE2E92D69A}"/>
              </a:ext>
            </a:extLst>
          </p:cNvPr>
          <p:cNvSpPr/>
          <p:nvPr/>
        </p:nvSpPr>
        <p:spPr>
          <a:xfrm>
            <a:off x="2383845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스마트팜</a:t>
            </a:r>
            <a:endParaRPr lang="ko-KR" altLang="en-US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4CAA71-CE18-7959-BC6D-F6213FB5FE54}"/>
              </a:ext>
            </a:extLst>
          </p:cNvPr>
          <p:cNvSpPr/>
          <p:nvPr/>
        </p:nvSpPr>
        <p:spPr>
          <a:xfrm>
            <a:off x="5212537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팩토리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890799-D3EB-6818-80CB-758681CAF7B4}"/>
              </a:ext>
            </a:extLst>
          </p:cNvPr>
          <p:cNvSpPr/>
          <p:nvPr/>
        </p:nvSpPr>
        <p:spPr>
          <a:xfrm>
            <a:off x="8041229" y="4134091"/>
            <a:ext cx="1806498" cy="180649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</a:t>
            </a:r>
            <a:endParaRPr lang="en-US" altLang="ko-KR" sz="24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시티</a:t>
            </a:r>
          </a:p>
        </p:txBody>
      </p:sp>
    </p:spTree>
    <p:extLst>
      <p:ext uri="{BB962C8B-B14F-4D97-AF65-F5344CB8AC3E}">
        <p14:creationId xmlns:p14="http://schemas.microsoft.com/office/powerpoint/2010/main" val="283049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9C7D1-CD46-CA49-962E-85A12E81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E608C-6EAF-FA9A-2ACC-2760414C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IoT</a:t>
            </a:r>
            <a:r>
              <a:rPr lang="ko-KR" altLang="en-US" dirty="0"/>
              <a:t> 적용 분야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스마트홈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42A89-2A0B-ED1A-3B66-6FB56699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3"/>
          </a:xfrm>
        </p:spPr>
        <p:txBody>
          <a:bodyPr>
            <a:normAutofit/>
          </a:bodyPr>
          <a:lstStyle/>
          <a:p>
            <a:r>
              <a:rPr lang="ko-KR" altLang="en-US" dirty="0"/>
              <a:t>가정 내의 다양한 기기들을 인터넷을 통해 연결하여 스마트하게 제어하는 시스템</a:t>
            </a:r>
            <a:endParaRPr lang="en-US" altLang="ko-KR" dirty="0"/>
          </a:p>
          <a:p>
            <a:r>
              <a:rPr lang="ko-KR" altLang="en-US" dirty="0"/>
              <a:t>음성 명령으로 조명을 켜고</a:t>
            </a:r>
            <a:r>
              <a:rPr lang="en-US" altLang="ko-KR" dirty="0"/>
              <a:t>, </a:t>
            </a:r>
            <a:r>
              <a:rPr lang="ko-KR" altLang="en-US" dirty="0"/>
              <a:t>스마트폰으로 집 안의 모든 가전제품을 원격 제어할 수 있고</a:t>
            </a:r>
            <a:r>
              <a:rPr lang="en-US" altLang="ko-KR" dirty="0"/>
              <a:t>, </a:t>
            </a:r>
            <a:r>
              <a:rPr lang="ko-KR" altLang="en-US" dirty="0"/>
              <a:t>사용자의 생활 패턴을 학습해 에너지 절감까지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LG </a:t>
            </a:r>
            <a:r>
              <a:rPr lang="ko-KR" altLang="en-US" dirty="0"/>
              <a:t>전자의 스마트 가전제품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9970C-56A6-2E22-8C96-44D37898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513A859-7AA8-EC35-F17F-968D5D64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82" y="4344810"/>
            <a:ext cx="2632685" cy="1974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9F3DE4-A925-C25F-4BC0-E516349EA2C3}"/>
              </a:ext>
            </a:extLst>
          </p:cNvPr>
          <p:cNvSpPr txBox="1"/>
          <p:nvPr/>
        </p:nvSpPr>
        <p:spPr>
          <a:xfrm>
            <a:off x="7057536" y="3740783"/>
            <a:ext cx="4307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https://live.lge.co.kr/2409-lg-ifa2024-ai-home/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8" name="Picture 4" descr="LG전자, 「AI 홈 시대」 개막을 선언하다! – LG전자 뉴스룸">
            <a:extLst>
              <a:ext uri="{FF2B5EF4-FFF2-40B4-BE49-F238E27FC236}">
                <a16:creationId xmlns:a16="http://schemas.microsoft.com/office/drawing/2014/main" id="{63CA9FC5-BB4F-F519-D0E4-2849EF64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6" y="4325010"/>
            <a:ext cx="3760994" cy="20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52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11727</TotalTime>
  <Words>2242</Words>
  <Application>Microsoft Office PowerPoint</Application>
  <PresentationFormat>와이드스크린</PresentationFormat>
  <Paragraphs>449</Paragraphs>
  <Slides>61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G마켓 산스 TTF Bold</vt:lpstr>
      <vt:lpstr>G마켓 산스 TTF Medium</vt:lpstr>
      <vt:lpstr>Noto Sans KR</vt:lpstr>
      <vt:lpstr>맑은 고딕</vt:lpstr>
      <vt:lpstr>메이플스토리</vt:lpstr>
      <vt:lpstr>Arial</vt:lpstr>
      <vt:lpstr>1_Office 테마</vt:lpstr>
      <vt:lpstr>PowerPoint 프레젠테이션</vt:lpstr>
      <vt:lpstr>IoT</vt:lpstr>
      <vt:lpstr>IoT란?</vt:lpstr>
      <vt:lpstr>IoT란?</vt:lpstr>
      <vt:lpstr>IoT의 역사</vt:lpstr>
      <vt:lpstr>IoT 작동 방식</vt:lpstr>
      <vt:lpstr>IoT 작동 방식</vt:lpstr>
      <vt:lpstr>IoT 적용 사례</vt:lpstr>
      <vt:lpstr>IoT 적용 분야 - 스마트홈</vt:lpstr>
      <vt:lpstr>IoT 적용 분야 - 스마트시티</vt:lpstr>
      <vt:lpstr>IoT 적용 분야 - 산업용</vt:lpstr>
      <vt:lpstr>IoT와 신재생 에너지</vt:lpstr>
      <vt:lpstr>IoT와 신재생 에너지</vt:lpstr>
      <vt:lpstr>아두이노</vt:lpstr>
      <vt:lpstr>아두이노 란?</vt:lpstr>
      <vt:lpstr>마이크로 컨트롤러(MCU) 란?</vt:lpstr>
      <vt:lpstr>CPU 와 MCU 차이</vt:lpstr>
      <vt:lpstr>아두이노 보드</vt:lpstr>
      <vt:lpstr>아두이노 보드 – 디지털 입출력</vt:lpstr>
      <vt:lpstr>아두이노 보드 – 아날로그 입력</vt:lpstr>
      <vt:lpstr>아두이노 보드 – 마이크로 컨트롤러</vt:lpstr>
      <vt:lpstr>아두이노 보드 – 리셋 버튼</vt:lpstr>
      <vt:lpstr>아두이노 보드 – USB 커넥터</vt:lpstr>
      <vt:lpstr>아두이노 보드 – DC 전원 커넥터</vt:lpstr>
      <vt:lpstr>아두이노 보드 종류</vt:lpstr>
      <vt:lpstr>아두이노 보드 종류</vt:lpstr>
      <vt:lpstr>아두이노 보드 종류</vt:lpstr>
      <vt:lpstr>점퍼 케이블</vt:lpstr>
      <vt:lpstr>점퍼 케이블의 구조</vt:lpstr>
      <vt:lpstr>점퍼 케이블의 종류</vt:lpstr>
      <vt:lpstr>LED (Light Emitting Diode)</vt:lpstr>
      <vt:lpstr>LED (Light Emitting Diode)</vt:lpstr>
      <vt:lpstr>저항 (Resistor)</vt:lpstr>
      <vt:lpstr>옴의 법칙</vt:lpstr>
      <vt:lpstr>저항 (Resistor)</vt:lpstr>
      <vt:lpstr>저항 (Resistor)</vt:lpstr>
      <vt:lpstr>저항 Quiz</vt:lpstr>
      <vt:lpstr>저항 Quiz</vt:lpstr>
      <vt:lpstr>브레드보드 (BreadBoard)</vt:lpstr>
      <vt:lpstr>브레드보드 (BreadBoard)</vt:lpstr>
      <vt:lpstr>브레드보드 (BreadBoard)</vt:lpstr>
      <vt:lpstr>PowerPoint 프레젠테이션</vt:lpstr>
      <vt:lpstr>브레드보드 (BreadBoard)</vt:lpstr>
      <vt:lpstr>간단 실습. LED 연결</vt:lpstr>
      <vt:lpstr>간단 실습. LED 연결</vt:lpstr>
      <vt:lpstr>간단 실습. LED 연결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설치</vt:lpstr>
      <vt:lpstr>아두이노 스케치 예제</vt:lpstr>
      <vt:lpstr>아두이노 스케치 예제</vt:lpstr>
      <vt:lpstr>아두이노 스케치 예제</vt:lpstr>
      <vt:lpstr>아두이노 스케치 예제</vt:lpstr>
      <vt:lpstr>아두이노 스케치 예제</vt:lpstr>
      <vt:lpstr>아두이노 스케치 예제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On Coding</cp:lastModifiedBy>
  <cp:revision>498</cp:revision>
  <dcterms:created xsi:type="dcterms:W3CDTF">2024-10-23T01:56:35Z</dcterms:created>
  <dcterms:modified xsi:type="dcterms:W3CDTF">2025-12-01T13:30:46Z</dcterms:modified>
</cp:coreProperties>
</file>